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49"/>
  </p:notesMasterIdLst>
  <p:sldIdLst>
    <p:sldId id="256" r:id="rId2"/>
    <p:sldId id="295" r:id="rId3"/>
    <p:sldId id="296" r:id="rId4"/>
    <p:sldId id="257" r:id="rId5"/>
    <p:sldId id="284" r:id="rId6"/>
    <p:sldId id="340" r:id="rId7"/>
    <p:sldId id="292" r:id="rId8"/>
    <p:sldId id="286" r:id="rId9"/>
    <p:sldId id="293" r:id="rId10"/>
    <p:sldId id="294" r:id="rId11"/>
    <p:sldId id="337" r:id="rId12"/>
    <p:sldId id="338" r:id="rId13"/>
    <p:sldId id="336" r:id="rId14"/>
    <p:sldId id="300" r:id="rId15"/>
    <p:sldId id="301" r:id="rId16"/>
    <p:sldId id="306" r:id="rId17"/>
    <p:sldId id="307" r:id="rId18"/>
    <p:sldId id="311" r:id="rId19"/>
    <p:sldId id="308" r:id="rId20"/>
    <p:sldId id="309" r:id="rId21"/>
    <p:sldId id="315" r:id="rId22"/>
    <p:sldId id="310" r:id="rId23"/>
    <p:sldId id="312" r:id="rId24"/>
    <p:sldId id="313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4" r:id="rId33"/>
    <p:sldId id="323" r:id="rId34"/>
    <p:sldId id="326" r:id="rId35"/>
    <p:sldId id="327" r:id="rId36"/>
    <p:sldId id="328" r:id="rId37"/>
    <p:sldId id="329" r:id="rId38"/>
    <p:sldId id="330" r:id="rId39"/>
    <p:sldId id="331" r:id="rId40"/>
    <p:sldId id="333" r:id="rId41"/>
    <p:sldId id="332" r:id="rId42"/>
    <p:sldId id="334" r:id="rId43"/>
    <p:sldId id="335" r:id="rId44"/>
    <p:sldId id="302" r:id="rId45"/>
    <p:sldId id="303" r:id="rId46"/>
    <p:sldId id="304" r:id="rId47"/>
    <p:sldId id="305" r:id="rId48"/>
  </p:sldIdLst>
  <p:sldSz cx="9144000" cy="5143500" type="screen16x9"/>
  <p:notesSz cx="6797675" cy="9926638"/>
  <p:embeddedFontLst>
    <p:embeddedFont>
      <p:font typeface="Aharoni" panose="02010803020104030203" pitchFamily="2" charset="-79"/>
      <p:bold r:id="rId50"/>
    </p:embeddedFont>
    <p:embeddedFont>
      <p:font typeface="Arial Black" panose="020B0A04020102020204" pitchFamily="3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ndara" panose="020E0502030303020204" pitchFamily="34" charset="0"/>
      <p:regular r:id="rId56"/>
      <p:bold r:id="rId57"/>
      <p:italic r:id="rId58"/>
      <p:boldItalic r:id="rId59"/>
    </p:embeddedFont>
    <p:embeddedFont>
      <p:font typeface="Chivo" panose="020B0604020202020204" charset="0"/>
      <p:regular r:id="rId60"/>
      <p:bold r:id="rId61"/>
      <p:italic r:id="rId62"/>
      <p:boldItalic r:id="rId63"/>
    </p:embeddedFont>
    <p:embeddedFont>
      <p:font typeface="Roboto Slab" panose="020B060402020202020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CCFF"/>
    <a:srgbClr val="FFFFCC"/>
    <a:srgbClr val="673759"/>
    <a:srgbClr val="A02878"/>
    <a:srgbClr val="635080"/>
    <a:srgbClr val="81CBC9"/>
    <a:srgbClr val="C4E6E6"/>
    <a:srgbClr val="79C1D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139746-484A-4F92-B0BD-B6926064FB0F}">
  <a:tblStyle styleId="{61139746-484A-4F92-B0BD-B6926064FB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8" autoAdjust="0"/>
  </p:normalViewPr>
  <p:slideViewPr>
    <p:cSldViewPr>
      <p:cViewPr varScale="1">
        <p:scale>
          <a:sx n="148" d="100"/>
          <a:sy n="148" d="100"/>
        </p:scale>
        <p:origin x="4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2821444965486766"/>
          <c:y val="0.13126700411963024"/>
          <c:w val="0.56440589429655474"/>
          <c:h val="0.8062331497081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explosion val="8"/>
            <c:spPr>
              <a:solidFill>
                <a:srgbClr val="79C1D5"/>
              </a:solidFill>
            </c:spPr>
            <c:extLst>
              <c:ext xmlns:c16="http://schemas.microsoft.com/office/drawing/2014/chart" uri="{C3380CC4-5D6E-409C-BE32-E72D297353CC}">
                <c16:uniqueId val="{00000001-BA6E-4285-B4A2-447D85E5CD47}"/>
              </c:ext>
            </c:extLst>
          </c:dPt>
          <c:dPt>
            <c:idx val="1"/>
            <c:bubble3D val="0"/>
            <c:spPr>
              <a:solidFill>
                <a:srgbClr val="81CBC9"/>
              </a:solidFill>
            </c:spPr>
            <c:extLst>
              <c:ext xmlns:c16="http://schemas.microsoft.com/office/drawing/2014/chart" uri="{C3380CC4-5D6E-409C-BE32-E72D297353CC}">
                <c16:uniqueId val="{00000003-BA6E-4285-B4A2-447D85E5CD47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5-BA6E-4285-B4A2-447D85E5CD47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                  1 049,8 млн. руб</c:v>
                </c:pt>
                <c:pt idx="1">
                  <c:v>Неналоговые доходы                     170,6 млн.руб</c:v>
                </c:pt>
                <c:pt idx="2">
                  <c:v>Безвозмездные поступления                      980,0 млн.руб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1151.2</c:v>
                </c:pt>
                <c:pt idx="1">
                  <c:v>151.5</c:v>
                </c:pt>
                <c:pt idx="2">
                  <c:v>2711.8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6E-4285-B4A2-447D85E5CD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0443566379691873E-2"/>
          <c:y val="0.31955906321114569"/>
          <c:w val="0.38401459491750456"/>
          <c:h val="0.57030912732655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2492892410861458"/>
          <c:y val="9.0631865332541139E-2"/>
          <c:w val="0.42636587737974474"/>
          <c:h val="0.88468924086866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B70-4D73-9821-C5DF2F97B3BE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B70-4D73-9821-C5DF2F97B3BE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B70-4D73-9821-C5DF2F97B3BE}"/>
              </c:ext>
            </c:extLst>
          </c:dPt>
          <c:dPt>
            <c:idx val="3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B70-4D73-9821-C5DF2F97B3BE}"/>
              </c:ext>
            </c:extLst>
          </c:dPt>
          <c:dPt>
            <c:idx val="4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9-CB70-4D73-9821-C5DF2F97B3B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CB70-4D73-9821-C5DF2F97B3BE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B70-4D73-9821-C5DF2F97B3BE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B70-4D73-9821-C5DF2F97B3B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>
                        <a:solidFill>
                          <a:schemeClr val="accent5">
                            <a:lumMod val="50000"/>
                          </a:schemeClr>
                        </a:solidFill>
                      </a:defRPr>
                    </a:pPr>
                    <a:r>
                      <a:rPr lang="en-US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0-4D73-9821-C5DF2F97B3BE}"/>
                </c:ext>
              </c:extLst>
            </c:dLbl>
            <c:dLbl>
              <c:idx val="4"/>
              <c:layout>
                <c:manualLayout>
                  <c:x val="3.5768111375603075E-2"/>
                  <c:y val="9.6561248303587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0-4D73-9821-C5DF2F97B3B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B70-4D73-9821-C5DF2F97B3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НДФЛ                                    412,3 млн.руб</c:v>
                </c:pt>
                <c:pt idx="1">
                  <c:v>Земельный налог                309,4 млн.руб</c:v>
                </c:pt>
                <c:pt idx="2">
                  <c:v>Аренда земли и имущества  139,9 млн.руб</c:v>
                </c:pt>
                <c:pt idx="3">
                  <c:v>УСН                                     350,6 млн.руб</c:v>
                </c:pt>
                <c:pt idx="4">
                  <c:v>Налог на имущество            71,8 млн.руб</c:v>
                </c:pt>
                <c:pt idx="5">
                  <c:v>Прочие доходы                      18,7 млн.руб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412.3</c:v>
                </c:pt>
                <c:pt idx="1">
                  <c:v>309.39999999999998</c:v>
                </c:pt>
                <c:pt idx="2">
                  <c:v>139.9</c:v>
                </c:pt>
                <c:pt idx="3">
                  <c:v>350.6</c:v>
                </c:pt>
                <c:pt idx="4">
                  <c:v>71.8</c:v>
                </c:pt>
                <c:pt idx="5">
                  <c:v>18.7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B70-4D73-9821-C5DF2F97B3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7.2282496844612897E-3"/>
          <c:y val="0.31955906321114569"/>
          <c:w val="0.52596227923673322"/>
          <c:h val="0.61634152812734277"/>
        </c:manualLayout>
      </c:layout>
      <c:overlay val="0"/>
      <c:txPr>
        <a:bodyPr/>
        <a:lstStyle/>
        <a:p>
          <a:pPr>
            <a:defRPr sz="16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205A59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dirty="0">
                <a:solidFill>
                  <a:srgbClr val="FFCCCC"/>
                </a:solidFill>
              </a:rPr>
              <a:t>2021</a:t>
            </a:r>
          </a:p>
        </c:rich>
      </c:tx>
      <c:layout>
        <c:manualLayout>
          <c:xMode val="edge"/>
          <c:yMode val="edge"/>
          <c:x val="0.24936257082546384"/>
          <c:y val="1.2696091127463677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1-0009-4E25-8FE1-C3C7923689CF}"/>
              </c:ext>
            </c:extLst>
          </c:dPt>
          <c:dPt>
            <c:idx val="1"/>
            <c:bubble3D val="0"/>
            <c:spPr>
              <a:solidFill>
                <a:srgbClr val="87C7D9"/>
              </a:solidFill>
            </c:spPr>
            <c:extLst>
              <c:ext xmlns:c16="http://schemas.microsoft.com/office/drawing/2014/chart" uri="{C3380CC4-5D6E-409C-BE32-E72D297353CC}">
                <c16:uniqueId val="{00000003-0009-4E25-8FE1-C3C7923689CF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009-4E25-8FE1-C3C7923689CF}"/>
              </c:ext>
            </c:extLst>
          </c:dPt>
          <c:cat>
            <c:strRef>
              <c:f>Лист1!$A$2:$A$4</c:f>
              <c:strCache>
                <c:ptCount val="3"/>
                <c:pt idx="0">
                  <c:v>Земельный налог ФЛ</c:v>
                </c:pt>
                <c:pt idx="1">
                  <c:v>Налог на имущество ФЛ</c:v>
                </c:pt>
                <c:pt idx="2">
                  <c:v>Транспортный налог 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985</c:v>
                </c:pt>
                <c:pt idx="1">
                  <c:v>6935</c:v>
                </c:pt>
                <c:pt idx="2">
                  <c:v>1201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09-4E25-8FE1-C3C792368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63278385734918341"/>
          <c:y val="0.30818382779167092"/>
          <c:w val="0.36721614265081659"/>
          <c:h val="0.53916018621900974"/>
        </c:manualLayout>
      </c:layout>
      <c:overlay val="0"/>
      <c:txPr>
        <a:bodyPr/>
        <a:lstStyle/>
        <a:p>
          <a:pPr>
            <a:defRPr sz="995" baseline="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2022</a:t>
            </a:r>
          </a:p>
        </c:rich>
      </c:tx>
      <c:layout>
        <c:manualLayout>
          <c:xMode val="edge"/>
          <c:yMode val="edge"/>
          <c:x val="0.24936257082546384"/>
          <c:y val="1.2696091127463677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1-4CA3-4B93-81B7-2FBB0C0ABB14}"/>
              </c:ext>
            </c:extLst>
          </c:dPt>
          <c:dPt>
            <c:idx val="1"/>
            <c:bubble3D val="0"/>
            <c:spPr>
              <a:solidFill>
                <a:srgbClr val="87C7D9"/>
              </a:solidFill>
            </c:spPr>
            <c:extLst>
              <c:ext xmlns:c16="http://schemas.microsoft.com/office/drawing/2014/chart" uri="{C3380CC4-5D6E-409C-BE32-E72D297353CC}">
                <c16:uniqueId val="{00000003-4CA3-4B93-81B7-2FBB0C0ABB14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CA3-4B93-81B7-2FBB0C0ABB14}"/>
              </c:ext>
            </c:extLst>
          </c:dPt>
          <c:cat>
            <c:strRef>
              <c:f>Лист1!$A$2:$A$4</c:f>
              <c:strCache>
                <c:ptCount val="3"/>
                <c:pt idx="0">
                  <c:v>Земельный налог ФЛ</c:v>
                </c:pt>
                <c:pt idx="1">
                  <c:v>Налог на имущество ФЛ</c:v>
                </c:pt>
                <c:pt idx="2">
                  <c:v>Транспортный налог 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1005</c:v>
                </c:pt>
                <c:pt idx="1">
                  <c:v>7148</c:v>
                </c:pt>
                <c:pt idx="2">
                  <c:v>1235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A3-4B93-81B7-2FBB0C0AB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63278385734918341"/>
          <c:y val="0.30818382779167092"/>
          <c:w val="0.36721614265081659"/>
          <c:h val="0.53916018621900974"/>
        </c:manualLayout>
      </c:layout>
      <c:overlay val="0"/>
      <c:txPr>
        <a:bodyPr/>
        <a:lstStyle/>
        <a:p>
          <a:pPr>
            <a:defRPr sz="995" baseline="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2023</a:t>
            </a:r>
          </a:p>
        </c:rich>
      </c:tx>
      <c:layout>
        <c:manualLayout>
          <c:xMode val="edge"/>
          <c:yMode val="edge"/>
          <c:x val="0.24936257082546384"/>
          <c:y val="1.2696091127463677E-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157599224441344E-2"/>
          <c:y val="0.27896969781135428"/>
          <c:w val="0.56571494017782131"/>
          <c:h val="0.579628999555604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FFCC"/>
              </a:solidFill>
            </c:spPr>
            <c:extLst>
              <c:ext xmlns:c16="http://schemas.microsoft.com/office/drawing/2014/chart" uri="{C3380CC4-5D6E-409C-BE32-E72D297353CC}">
                <c16:uniqueId val="{00000001-51B6-4F3B-AED9-B50C08061A7C}"/>
              </c:ext>
            </c:extLst>
          </c:dPt>
          <c:dPt>
            <c:idx val="1"/>
            <c:bubble3D val="0"/>
            <c:spPr>
              <a:solidFill>
                <a:srgbClr val="87C7D9"/>
              </a:solidFill>
            </c:spPr>
            <c:extLst>
              <c:ext xmlns:c16="http://schemas.microsoft.com/office/drawing/2014/chart" uri="{C3380CC4-5D6E-409C-BE32-E72D297353CC}">
                <c16:uniqueId val="{00000003-51B6-4F3B-AED9-B50C08061A7C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1B6-4F3B-AED9-B50C08061A7C}"/>
              </c:ext>
            </c:extLst>
          </c:dPt>
          <c:cat>
            <c:strRef>
              <c:f>Лист1!$A$2:$A$4</c:f>
              <c:strCache>
                <c:ptCount val="3"/>
                <c:pt idx="0">
                  <c:v>Земельный налог ФЛ</c:v>
                </c:pt>
                <c:pt idx="1">
                  <c:v>Налог на имущество ФЛ</c:v>
                </c:pt>
                <c:pt idx="2">
                  <c:v>Транспортный налог ФЛ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737</c:v>
                </c:pt>
                <c:pt idx="1">
                  <c:v>5349</c:v>
                </c:pt>
                <c:pt idx="2">
                  <c:v>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B6-4F3B-AED9-B50C08061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x val="0.63278385734918341"/>
          <c:y val="0.30818382779167092"/>
          <c:w val="0.36721614265081659"/>
          <c:h val="0.53916018621900974"/>
        </c:manualLayout>
      </c:layout>
      <c:overlay val="0"/>
      <c:txPr>
        <a:bodyPr/>
        <a:lstStyle/>
        <a:p>
          <a:pPr>
            <a:defRPr sz="995" baseline="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4"/>
      </a:pPr>
      <a:endParaRPr lang="ru-R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</cdr:x>
      <cdr:y>0.18284</cdr:y>
    </cdr:from>
    <cdr:to>
      <cdr:x>0.7</cdr:x>
      <cdr:y>0.91422</cdr:y>
    </cdr:to>
    <cdr:grpSp>
      <cdr:nvGrpSpPr>
        <cdr:cNvPr id="13" name="Группа 12">
          <a:extLst xmlns:a="http://schemas.openxmlformats.org/drawingml/2006/main">
            <a:ext uri="{FF2B5EF4-FFF2-40B4-BE49-F238E27FC236}">
              <a16:creationId xmlns:a16="http://schemas.microsoft.com/office/drawing/2014/main" id="{E30457EB-3F80-468A-B155-D48A55211EAB}"/>
            </a:ext>
          </a:extLst>
        </cdr:cNvPr>
        <cdr:cNvGrpSpPr/>
      </cdr:nvGrpSpPr>
      <cdr:grpSpPr>
        <a:xfrm xmlns:a="http://schemas.openxmlformats.org/drawingml/2006/main">
          <a:off x="144016" y="504045"/>
          <a:ext cx="1872208" cy="2016235"/>
          <a:chOff x="93216" y="453256"/>
          <a:chExt cx="1872208" cy="2016224"/>
        </a:xfrm>
      </cdr:grpSpPr>
      <cdr:sp macro="" textlink="">
        <cdr:nvSpPr>
          <cdr:cNvPr id="14" name="TextBox 2"/>
          <cdr:cNvSpPr txBox="1"/>
        </cdr:nvSpPr>
        <cdr:spPr>
          <a:xfrm xmlns:a="http://schemas.openxmlformats.org/drawingml/2006/main">
            <a:off x="1245344" y="453256"/>
            <a:ext cx="576064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985</a:t>
            </a:r>
          </a:p>
        </cdr:txBody>
      </cdr:sp>
      <cdr:sp macro="" textlink="">
        <cdr:nvSpPr>
          <cdr:cNvPr id="15" name="TextBox 1"/>
          <cdr:cNvSpPr txBox="1"/>
        </cdr:nvSpPr>
        <cdr:spPr>
          <a:xfrm xmlns:a="http://schemas.openxmlformats.org/drawingml/2006/main">
            <a:off x="93216" y="525264"/>
            <a:ext cx="648072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100" dirty="0">
                <a:solidFill>
                  <a:srgbClr val="016350"/>
                </a:solidFill>
                <a:latin typeface="Arial Black" panose="020B0A04020102020204" pitchFamily="34" charset="0"/>
              </a:rPr>
              <a:t>1 201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cdr:txBody>
      </cdr:sp>
      <cdr:sp macro="" textlink="">
        <cdr:nvSpPr>
          <cdr:cNvPr id="16" name="TextBox 1"/>
          <cdr:cNvSpPr txBox="1"/>
        </cdr:nvSpPr>
        <cdr:spPr>
          <a:xfrm xmlns:a="http://schemas.openxmlformats.org/drawingml/2006/main">
            <a:off x="1317352" y="2181448"/>
            <a:ext cx="648072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6935</a:t>
            </a:r>
          </a:p>
        </cdr:txBody>
      </cdr:sp>
      <cdr:sp macro="" textlink="">
        <cdr:nvSpPr>
          <cdr:cNvPr id="17" name="TextBox 1"/>
          <cdr:cNvSpPr txBox="1"/>
        </cdr:nvSpPr>
        <cdr:spPr>
          <a:xfrm xmlns:a="http://schemas.openxmlformats.org/drawingml/2006/main">
            <a:off x="597272" y="1413358"/>
            <a:ext cx="720080" cy="2880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9 121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0.0976</cdr:x>
      <cdr:y>0.22843</cdr:y>
    </cdr:from>
    <cdr:to>
      <cdr:x>0.3416</cdr:x>
      <cdr:y>0.325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657945"/>
          <a:ext cx="720080" cy="278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0.1708</cdr:x>
      <cdr:y>0.35</cdr:y>
    </cdr:from>
    <cdr:to>
      <cdr:x>0.48064</cdr:x>
      <cdr:y>0.66746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0.0488</cdr:x>
      <cdr:y>0.25</cdr:y>
    </cdr:from>
    <cdr:to>
      <cdr:x>0.2684</cdr:x>
      <cdr:y>0.325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016" y="720080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</cdr:x>
      <cdr:y>0.875</cdr:y>
    </cdr:from>
    <cdr:to>
      <cdr:x>0.488</cdr:x>
      <cdr:y>0.95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20078" y="2412160"/>
          <a:ext cx="685517" cy="206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1704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525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4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3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13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32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872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5ed75ccf_014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32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71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02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50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15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16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2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20" y="-200"/>
            <a:ext cx="9143821" cy="5142886"/>
            <a:chOff x="2973586" y="5250656"/>
            <a:chExt cx="2856819" cy="1606800"/>
          </a:xfrm>
        </p:grpSpPr>
        <p:sp>
          <p:nvSpPr>
            <p:cNvPr id="11" name="Google Shape;11;p2"/>
            <p:cNvSpPr/>
            <p:nvPr/>
          </p:nvSpPr>
          <p:spPr>
            <a:xfrm>
              <a:off x="2973586" y="6221960"/>
              <a:ext cx="2856819" cy="635496"/>
            </a:xfrm>
            <a:custGeom>
              <a:avLst/>
              <a:gdLst/>
              <a:ahLst/>
              <a:cxnLst/>
              <a:rect l="l" t="t" r="r" b="b"/>
              <a:pathLst>
                <a:path w="2856819" h="635496" extrusionOk="0">
                  <a:moveTo>
                    <a:pt x="0" y="636040"/>
                  </a:moveTo>
                  <a:lnTo>
                    <a:pt x="2856819" y="636040"/>
                  </a:lnTo>
                  <a:lnTo>
                    <a:pt x="2856819" y="0"/>
                  </a:lnTo>
                  <a:lnTo>
                    <a:pt x="0" y="503857"/>
                  </a:lnTo>
                  <a:lnTo>
                    <a:pt x="0" y="636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73586" y="6067738"/>
              <a:ext cx="642784" cy="385464"/>
            </a:xfrm>
            <a:custGeom>
              <a:avLst/>
              <a:gdLst/>
              <a:ahLst/>
              <a:cxnLst/>
              <a:rect l="l" t="t" r="r" b="b"/>
              <a:pathLst>
                <a:path w="642784" h="385464" extrusionOk="0">
                  <a:moveTo>
                    <a:pt x="0" y="113368"/>
                  </a:moveTo>
                  <a:lnTo>
                    <a:pt x="0" y="385724"/>
                  </a:lnTo>
                  <a:lnTo>
                    <a:pt x="642784" y="272355"/>
                  </a:lnTo>
                  <a:lnTo>
                    <a:pt x="642784" y="0"/>
                  </a:lnTo>
                  <a:lnTo>
                    <a:pt x="0" y="113368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78302" y="5250656"/>
              <a:ext cx="1781048" cy="314027"/>
            </a:xfrm>
            <a:custGeom>
              <a:avLst/>
              <a:gdLst/>
              <a:ahLst/>
              <a:cxnLst/>
              <a:rect l="l" t="t" r="r" b="b"/>
              <a:pathLst>
                <a:path w="1781048" h="314027" extrusionOk="0">
                  <a:moveTo>
                    <a:pt x="238155" y="0"/>
                  </a:moveTo>
                  <a:lnTo>
                    <a:pt x="0" y="42004"/>
                  </a:lnTo>
                  <a:lnTo>
                    <a:pt x="0" y="314359"/>
                  </a:lnTo>
                  <a:lnTo>
                    <a:pt x="1782389" y="0"/>
                  </a:lnTo>
                  <a:lnTo>
                    <a:pt x="23815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90344" y="5404894"/>
              <a:ext cx="1040060" cy="455414"/>
            </a:xfrm>
            <a:custGeom>
              <a:avLst/>
              <a:gdLst/>
              <a:ahLst/>
              <a:cxnLst/>
              <a:rect l="l" t="t" r="r" b="b"/>
              <a:pathLst>
                <a:path w="1040060" h="455414" extrusionOk="0">
                  <a:moveTo>
                    <a:pt x="1040061" y="0"/>
                  </a:moveTo>
                  <a:lnTo>
                    <a:pt x="0" y="184194"/>
                  </a:lnTo>
                  <a:lnTo>
                    <a:pt x="0" y="456550"/>
                  </a:lnTo>
                  <a:lnTo>
                    <a:pt x="1040061" y="272355"/>
                  </a:lnTo>
                  <a:lnTo>
                    <a:pt x="1040061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73586" y="6263466"/>
              <a:ext cx="1077258" cy="461367"/>
            </a:xfrm>
            <a:custGeom>
              <a:avLst/>
              <a:gdLst/>
              <a:ahLst/>
              <a:cxnLst/>
              <a:rect l="l" t="t" r="r" b="b"/>
              <a:pathLst>
                <a:path w="1077258" h="461367" extrusionOk="0">
                  <a:moveTo>
                    <a:pt x="0" y="189996"/>
                  </a:moveTo>
                  <a:lnTo>
                    <a:pt x="0" y="462351"/>
                  </a:lnTo>
                  <a:lnTo>
                    <a:pt x="1077259" y="272355"/>
                  </a:lnTo>
                  <a:lnTo>
                    <a:pt x="1077259" y="0"/>
                  </a:lnTo>
                  <a:lnTo>
                    <a:pt x="0" y="189996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531332" y="5949605"/>
              <a:ext cx="299073" cy="324445"/>
            </a:xfrm>
            <a:custGeom>
              <a:avLst/>
              <a:gdLst/>
              <a:ahLst/>
              <a:cxnLst/>
              <a:rect l="l" t="t" r="r" b="b"/>
              <a:pathLst>
                <a:path w="299073" h="324445" extrusionOk="0">
                  <a:moveTo>
                    <a:pt x="299073" y="0"/>
                  </a:moveTo>
                  <a:lnTo>
                    <a:pt x="0" y="52748"/>
                  </a:lnTo>
                  <a:lnTo>
                    <a:pt x="0" y="325103"/>
                  </a:lnTo>
                  <a:lnTo>
                    <a:pt x="299073" y="272355"/>
                  </a:lnTo>
                  <a:lnTo>
                    <a:pt x="299073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13394" y="5425142"/>
              <a:ext cx="557972" cy="370582"/>
            </a:xfrm>
            <a:custGeom>
              <a:avLst/>
              <a:gdLst/>
              <a:ahLst/>
              <a:cxnLst/>
              <a:rect l="l" t="t" r="r" b="b"/>
              <a:pathLst>
                <a:path w="557972" h="370582" extrusionOk="0">
                  <a:moveTo>
                    <a:pt x="0" y="98410"/>
                  </a:moveTo>
                  <a:lnTo>
                    <a:pt x="0" y="370765"/>
                  </a:lnTo>
                  <a:lnTo>
                    <a:pt x="557973" y="272355"/>
                  </a:lnTo>
                  <a:lnTo>
                    <a:pt x="557973" y="0"/>
                  </a:lnTo>
                  <a:lnTo>
                    <a:pt x="0" y="9841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705"/>
                  </a:srgbClr>
                </a:gs>
                <a:gs pos="100000">
                  <a:srgbClr val="FFFFFF">
                    <a:alpha val="11764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36975" y="5677250"/>
              <a:ext cx="193430" cy="305097"/>
            </a:xfrm>
            <a:custGeom>
              <a:avLst/>
              <a:gdLst/>
              <a:ahLst/>
              <a:cxnLst/>
              <a:rect l="l" t="t" r="r" b="b"/>
              <a:pathLst>
                <a:path w="193430" h="305097" extrusionOk="0">
                  <a:moveTo>
                    <a:pt x="193430" y="0"/>
                  </a:moveTo>
                  <a:lnTo>
                    <a:pt x="0" y="34116"/>
                  </a:lnTo>
                  <a:lnTo>
                    <a:pt x="0" y="306471"/>
                  </a:lnTo>
                  <a:lnTo>
                    <a:pt x="193430" y="272355"/>
                  </a:lnTo>
                  <a:lnTo>
                    <a:pt x="19343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457200" y="799275"/>
            <a:ext cx="5486400" cy="318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320037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6193205" y="1909300"/>
            <a:ext cx="2493600" cy="30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18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9"/>
          <p:cNvGrpSpPr/>
          <p:nvPr/>
        </p:nvGrpSpPr>
        <p:grpSpPr>
          <a:xfrm>
            <a:off x="-120" y="-106"/>
            <a:ext cx="9143821" cy="5143317"/>
            <a:chOff x="2973586" y="2777133"/>
            <a:chExt cx="2856819" cy="1606935"/>
          </a:xfrm>
        </p:grpSpPr>
        <p:sp>
          <p:nvSpPr>
            <p:cNvPr id="98" name="Google Shape;98;p9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9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 flip="none" rotWithShape="1">
          <a:gsLst>
            <a:gs pos="0">
              <a:srgbClr val="635080"/>
            </a:gs>
            <a:gs pos="100000">
              <a:srgbClr val="81CBC9"/>
            </a:gs>
          </a:gsLst>
          <a:lin ang="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0400" y="1909300"/>
            <a:ext cx="5486400" cy="27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6D683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EB3C2"/>
              </a:buClr>
              <a:buSzPts val="2400"/>
              <a:buFont typeface="Chivo"/>
              <a:buChar char="▰"/>
              <a:defRPr sz="2400">
                <a:solidFill>
                  <a:srgbClr val="00001A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2pPr>
            <a:lvl3pPr lvl="2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3pPr>
            <a:lvl4pPr lvl="3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4pPr>
            <a:lvl5pPr lvl="4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5pPr>
            <a:lvl6pPr lvl="5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6pPr>
            <a:lvl7pPr lvl="6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7pPr>
            <a:lvl8pPr lvl="7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8pPr>
            <a:lvl9pPr lvl="8">
              <a:buNone/>
              <a:defRPr sz="1200">
                <a:solidFill>
                  <a:srgbClr val="9EB3C2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472387EDC222B2A016F0872AEF8F68F5475891B1D02818C3829C5026A2DEFF36F4DBA15AE7993ABD5EBD565530EAxBG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fko.kotel@yandex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ctrTitle"/>
          </p:nvPr>
        </p:nvSpPr>
        <p:spPr>
          <a:xfrm>
            <a:off x="763899" y="1059582"/>
            <a:ext cx="8147248" cy="21325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200" dirty="0"/>
              <a:t>Бюджет 2023</a:t>
            </a:r>
            <a:br>
              <a:rPr lang="ru-RU" dirty="0"/>
            </a:br>
            <a:r>
              <a:rPr lang="ru-RU" sz="3600" dirty="0"/>
              <a:t>и плановый период 2024 - 2025</a:t>
            </a:r>
            <a:endParaRPr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2896731"/>
            <a:ext cx="8291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На основании проекта решения Совета депутатов городского округа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Котельники Московской области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«О бюджете городского округа Котельники Московской области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на 2023 год и на плановый период</a:t>
            </a:r>
          </a:p>
          <a:p>
            <a:pPr algn="ctr"/>
            <a:r>
              <a:rPr lang="ru-RU" sz="1800" dirty="0">
                <a:solidFill>
                  <a:schemeClr val="bg2"/>
                </a:solidFill>
                <a:latin typeface="Candara" panose="020E0502030303020204" pitchFamily="34" charset="0"/>
              </a:rPr>
              <a:t>2024 и 2025 годов»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E5AA50-93CE-4D28-8650-0C9564F80B98}"/>
              </a:ext>
            </a:extLst>
          </p:cNvPr>
          <p:cNvSpPr/>
          <p:nvPr/>
        </p:nvSpPr>
        <p:spPr>
          <a:xfrm>
            <a:off x="323528" y="157888"/>
            <a:ext cx="830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</a:t>
            </a:r>
            <a:r>
              <a:rPr lang="ru-RU" sz="1200" b="1" dirty="0">
                <a:solidFill>
                  <a:srgbClr val="FFFFFF"/>
                </a:solidFill>
                <a:latin typeface="Roboto Slab"/>
                <a:ea typeface="Roboto Slab"/>
                <a:sym typeface="Roboto Slab"/>
              </a:rPr>
              <a:t>проект</a:t>
            </a:r>
            <a:r>
              <a:rPr lang="ru-RU" sz="1200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96E0DE-3711-4BC1-BD7D-D9D5651EF217}"/>
              </a:ext>
            </a:extLst>
          </p:cNvPr>
          <p:cNvSpPr/>
          <p:nvPr/>
        </p:nvSpPr>
        <p:spPr>
          <a:xfrm>
            <a:off x="60165" y="560038"/>
            <a:ext cx="8928992" cy="2823703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13" y="130811"/>
            <a:ext cx="8753226" cy="303789"/>
          </a:xfrm>
        </p:spPr>
        <p:txBody>
          <a:bodyPr/>
          <a:lstStyle/>
          <a:p>
            <a:r>
              <a:rPr lang="ru-RU" sz="2000" dirty="0"/>
              <a:t>Перечень налоговых льгот </a:t>
            </a:r>
            <a:r>
              <a:rPr lang="ru-RU" sz="1100" dirty="0"/>
              <a:t>(установленных НПА муниципального образования, дополнительно к льготам, установленным ст.395 и ст.407 НК РФ)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7" y="4365181"/>
            <a:ext cx="8649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Льготы установлены: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18.11.2015 № 2/21 «О  земельном налоге на территории городского округа Котельники Московской области» </a:t>
            </a:r>
          </a:p>
          <a:p>
            <a:pPr marL="171450" indent="-171450">
              <a:buFontTx/>
              <a:buChar char="-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Совета депутатов городского округа Котельники Московской области от 11.11.2014 № 7/4 «О  налоге на имущество физических лиц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141724" y="602794"/>
            <a:ext cx="3060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организации:</a:t>
            </a:r>
          </a:p>
          <a:p>
            <a:pPr defTabSz="900113"/>
            <a:endParaRPr lang="ru-RU" sz="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 учреждения (учредителем которых является муниципальное образование "Городской округ Котельники Московской области" (за исключением земель, используемых для осуществления деятельности не по профилю учреждения)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медицинские организации, осуществляющие свою деятельность на территории города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- в отношении земельных участков, занятых кладбищами и иными местами погребения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занятые муниципальным жилищным фондом, и землями общего пользования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и муниципальные учреждения Московской области, вид деятельности которых направлен на сопровождение процедуры оформления права собственности Московской области на объекты недвижимости, включая земельные участки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0E2115-E9A2-4B0D-8B3C-581EB75FD587}"/>
              </a:ext>
            </a:extLst>
          </p:cNvPr>
          <p:cNvSpPr txBox="1"/>
          <p:nvPr/>
        </p:nvSpPr>
        <p:spPr>
          <a:xfrm>
            <a:off x="3163343" y="611081"/>
            <a:ext cx="29523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 физические лица 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одного ЗУ, находящегося в собственности, постоянном (бессрочном) пользовании или пожизненном наследуемом владении):</a:t>
            </a:r>
          </a:p>
          <a:p>
            <a:pPr algn="ctr"/>
            <a:endParaRPr lang="ru-RU" sz="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 Советского Союза, Герои Российской Федерации, Герои Социалистического Труда и полные кавалеры ордена Славы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I и II групп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инвалиды с детства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ветераны и инвалиды Великой Отечественной войны, а также ветераны и инвалиды боевых действий;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Великой Отечественной войны, а также граждане, на которых законодательством распространены социальные гарантии и льготы участников Великой Отечественной войны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E344FD-E83F-41CE-B448-B07C0A839944}"/>
              </a:ext>
            </a:extLst>
          </p:cNvPr>
          <p:cNvSpPr txBox="1"/>
          <p:nvPr/>
        </p:nvSpPr>
        <p:spPr>
          <a:xfrm>
            <a:off x="6164166" y="597102"/>
            <a:ext cx="275298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земельного налога</a:t>
            </a:r>
          </a:p>
          <a:p>
            <a:pPr algn="ctr"/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размере 50%:</a:t>
            </a:r>
          </a:p>
          <a:p>
            <a:pPr algn="ctr"/>
            <a:endParaRPr lang="ru-RU" sz="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Пенсионеры, получающие пенсии, назначенные в порядке, установленном пенсионным законодательством Российской Федерации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 достигшие возраста 60 и 55 лет (соответственно мужчины и женщины), которым в соответствии с законодательством Российской Федерации выплачивается ежемесячное пожизненное содержание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многодетные семьи в отношении земельных участков, предоставленных многодетным семьям в соответствии с Законом Московской области N 73/2011-ОЗ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0305DBB-7A85-4EEB-A373-3F91E9FD8CBB}"/>
              </a:ext>
            </a:extLst>
          </p:cNvPr>
          <p:cNvSpPr/>
          <p:nvPr/>
        </p:nvSpPr>
        <p:spPr>
          <a:xfrm>
            <a:off x="314527" y="3358075"/>
            <a:ext cx="8514946" cy="872480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272D4C-6747-4326-A21B-3D8D71D14983}"/>
              </a:ext>
            </a:extLst>
          </p:cNvPr>
          <p:cNvSpPr txBox="1"/>
          <p:nvPr/>
        </p:nvSpPr>
        <p:spPr>
          <a:xfrm>
            <a:off x="314527" y="3421772"/>
            <a:ext cx="29523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Освобождены от уплаты налога на имущество</a:t>
            </a:r>
          </a:p>
          <a:p>
            <a:pPr algn="ctr">
              <a:lnSpc>
                <a:spcPct val="120000"/>
              </a:lnSpc>
            </a:pPr>
            <a:r>
              <a:rPr lang="ru-RU" sz="9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лиц следующие категории налогоплательщиков </a:t>
            </a:r>
          </a:p>
          <a:p>
            <a:pPr algn="ctr">
              <a:lnSpc>
                <a:spcPct val="120000"/>
              </a:lnSpc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отношении одного объекта налогообложения)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F78FD-5776-4C12-9502-32CCF56F86B2}"/>
              </a:ext>
            </a:extLst>
          </p:cNvPr>
          <p:cNvSpPr txBox="1"/>
          <p:nvPr/>
        </p:nvSpPr>
        <p:spPr>
          <a:xfrm>
            <a:off x="3122839" y="3467975"/>
            <a:ext cx="396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2A4655-8AFD-45C1-8412-83C3D8E1F5B5}"/>
              </a:ext>
            </a:extLst>
          </p:cNvPr>
          <p:cNvSpPr/>
          <p:nvPr/>
        </p:nvSpPr>
        <p:spPr>
          <a:xfrm>
            <a:off x="3798836" y="3470391"/>
            <a:ext cx="15841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сироты и дети, оставшиеся без попечения родителей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2918790-188E-4FED-8F8C-BA297C9CFF76}"/>
              </a:ext>
            </a:extLst>
          </p:cNvPr>
          <p:cNvSpPr/>
          <p:nvPr/>
        </p:nvSpPr>
        <p:spPr>
          <a:xfrm>
            <a:off x="5589113" y="3467975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граждане, носящие звание «Почетный гражданин города Котельники»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C2FB630-6BE2-4D74-812B-CB8D4B3AADAD}"/>
              </a:ext>
            </a:extLst>
          </p:cNvPr>
          <p:cNvSpPr/>
          <p:nvPr/>
        </p:nvSpPr>
        <p:spPr>
          <a:xfrm>
            <a:off x="7375600" y="3467975"/>
            <a:ext cx="1453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лица, имеющие на иждивении ребенка-инвалида</a:t>
            </a:r>
          </a:p>
        </p:txBody>
      </p:sp>
    </p:spTree>
    <p:extLst>
      <p:ext uri="{BB962C8B-B14F-4D97-AF65-F5344CB8AC3E}">
        <p14:creationId xmlns:p14="http://schemas.microsoft.com/office/powerpoint/2010/main" val="4157346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6"/>
            <a:ext cx="3924435" cy="2536397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земельного налога </a:t>
            </a:r>
            <a:r>
              <a:rPr lang="ru-RU" sz="1100" dirty="0"/>
              <a:t>(от кадастровой стоимости земельных участков)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040" y="4551190"/>
            <a:ext cx="864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18.11.2015 № 2/21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земельном налоге на территории городского округа Котельники Московской области»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9FE22-D486-4075-B10B-1D3D92C58BBA}"/>
              </a:ext>
            </a:extLst>
          </p:cNvPr>
          <p:cNvSpPr txBox="1"/>
          <p:nvPr/>
        </p:nvSpPr>
        <p:spPr>
          <a:xfrm>
            <a:off x="637640" y="1650932"/>
            <a:ext cx="36724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жилищным фондом и объектами инженерной инфраструктуры жилищно-коммунального комплекса или приобретенных (предоставленных) для жилищного строительства (за исключением земельных участков, приобретенных (предоставленных) для индивидуального жилищного строительства, используемых в предпринимательской деятельности);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не используемых в предпринимательской деятельности, приобретенных (предоставленных) для ведения личного подсобного хозяйства, садоводства, или огородничества или животноводств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индивидуальными гаражами, общественными организациями собственников гаражей и гаражных кооперативов.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1285711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в отношении земельных участков: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4680013" y="904514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5580112" y="915566"/>
            <a:ext cx="2376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800" dirty="0">
                <a:solidFill>
                  <a:srgbClr val="673759"/>
                </a:solidFill>
              </a:rPr>
              <a:t>в отношении земельных участков: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4806026" y="1650932"/>
            <a:ext cx="367240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отнесенных к землям в составе зон сельскохозяйственного назначения или к землям в составе зон сельскохозяйственного использования в городском округе Котельники и используемых для сельскохозяйственного производства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ограниченных в обороте в соответствии с законодательством Российской Федерации, предоставленных для обеспечения обороны, безопасности и таможенных нужд;</a:t>
            </a:r>
          </a:p>
          <a:p>
            <a:endParaRPr lang="ru-RU" sz="800" dirty="0">
              <a:solidFill>
                <a:schemeClr val="accent5">
                  <a:lumMod val="50000"/>
                </a:schemeClr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chemeClr val="accent5">
                    <a:lumMod val="50000"/>
                  </a:schemeClr>
                </a:solidFill>
              </a:rPr>
              <a:t>занятых объектами образования, науки, здравоохранения и социального обеспечения, физической культуры и спорта, культуры, искусства.</a:t>
            </a:r>
          </a:p>
          <a:p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1,5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земельных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219790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80FCDF4-7A15-4A07-B30D-4761AC2D4EC4}"/>
              </a:ext>
            </a:extLst>
          </p:cNvPr>
          <p:cNvSpPr/>
          <p:nvPr/>
        </p:nvSpPr>
        <p:spPr>
          <a:xfrm>
            <a:off x="502625" y="915567"/>
            <a:ext cx="1899675" cy="1204192"/>
          </a:xfrm>
          <a:prstGeom prst="roundRect">
            <a:avLst/>
          </a:prstGeom>
          <a:solidFill>
            <a:srgbClr val="C4E6E6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0" y="197480"/>
            <a:ext cx="8753226" cy="303789"/>
          </a:xfrm>
        </p:spPr>
        <p:txBody>
          <a:bodyPr/>
          <a:lstStyle/>
          <a:p>
            <a:r>
              <a:rPr lang="ru-RU" sz="2000" dirty="0"/>
              <a:t>Налоговые ставки налога на имущество физических лиц </a:t>
            </a:r>
            <a:br>
              <a:rPr lang="ru-RU" sz="2000" dirty="0"/>
            </a:br>
            <a:r>
              <a:rPr lang="ru-RU" sz="1100" dirty="0"/>
              <a:t>(от кадастровой стоимости имущества)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8364" y="4543188"/>
            <a:ext cx="71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налога установлены Решением Совета депутатов городского округа Котельники Московской области от 11.11.2014 № 7/4</a:t>
            </a:r>
            <a:b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 налоге на имущество физических лиц на территории городского округа Котельники Московской области» </a:t>
            </a:r>
          </a:p>
          <a:p>
            <a:pPr algn="ctr"/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6DFB-2D72-4905-8DEB-EA42C67A4B64}"/>
              </a:ext>
            </a:extLst>
          </p:cNvPr>
          <p:cNvSpPr txBox="1"/>
          <p:nvPr/>
        </p:nvSpPr>
        <p:spPr>
          <a:xfrm>
            <a:off x="604230" y="1024739"/>
            <a:ext cx="18996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0,1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Квартира (часть квартиры)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комната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0BE312F-5F7A-4BE4-81B4-6D387BE3F91E}"/>
              </a:ext>
            </a:extLst>
          </p:cNvPr>
          <p:cNvSpPr/>
          <p:nvPr/>
        </p:nvSpPr>
        <p:spPr>
          <a:xfrm>
            <a:off x="2526595" y="912673"/>
            <a:ext cx="3924435" cy="253639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05CA1-28C5-48C4-B146-476485452554}"/>
              </a:ext>
            </a:extLst>
          </p:cNvPr>
          <p:cNvSpPr txBox="1"/>
          <p:nvPr/>
        </p:nvSpPr>
        <p:spPr>
          <a:xfrm>
            <a:off x="3300679" y="940153"/>
            <a:ext cx="23762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73759"/>
                </a:solidFill>
                <a:latin typeface="Arial Black" panose="020B0A04020102020204" pitchFamily="34" charset="0"/>
              </a:rPr>
              <a:t>0,3</a:t>
            </a:r>
            <a:r>
              <a:rPr lang="ru-RU" sz="1100" dirty="0">
                <a:solidFill>
                  <a:srgbClr val="673759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73759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rgbClr val="673759"/>
                </a:solidFill>
              </a:rPr>
              <a:t>в отношении земельных участков</a:t>
            </a:r>
            <a:r>
              <a:rPr lang="ru-RU" sz="800" dirty="0">
                <a:solidFill>
                  <a:srgbClr val="673759"/>
                </a:solidFill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8DB7EF-855C-41F6-A5EE-B74BB4F0DA6D}"/>
              </a:ext>
            </a:extLst>
          </p:cNvPr>
          <p:cNvSpPr txBox="1"/>
          <p:nvPr/>
        </p:nvSpPr>
        <p:spPr>
          <a:xfrm>
            <a:off x="2685246" y="1608008"/>
            <a:ext cx="367240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Жилые дома (часть жилого дома)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Объекты незавершенного строительства в случае, если проектируемым назначением таких объектов является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Единые недвижимые комплексы, в состав которых входит хотя бы один жилой дом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Гаражи и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машино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-места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FAF67-767F-48C7-8DAD-278D5BE81F9B}"/>
              </a:ext>
            </a:extLst>
          </p:cNvPr>
          <p:cNvSpPr txBox="1"/>
          <p:nvPr/>
        </p:nvSpPr>
        <p:spPr>
          <a:xfrm>
            <a:off x="958098" y="353197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0,5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%  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>в отношении прочих объектов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A20A5DE-DF0A-49BB-9F5E-49EAAA6AFD84}"/>
              </a:ext>
            </a:extLst>
          </p:cNvPr>
          <p:cNvSpPr/>
          <p:nvPr/>
        </p:nvSpPr>
        <p:spPr>
          <a:xfrm>
            <a:off x="6559073" y="904750"/>
            <a:ext cx="2410132" cy="2536397"/>
          </a:xfrm>
          <a:prstGeom prst="roundRect">
            <a:avLst/>
          </a:prstGeom>
          <a:solidFill>
            <a:srgbClr val="FFFFC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FF74F-D93A-4363-9C6D-BD7E11D2463B}"/>
              </a:ext>
            </a:extLst>
          </p:cNvPr>
          <p:cNvSpPr txBox="1"/>
          <p:nvPr/>
        </p:nvSpPr>
        <p:spPr>
          <a:xfrm>
            <a:off x="6660677" y="988835"/>
            <a:ext cx="2234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ставки от кадастровой стоимости в отношении объектов налогообложения, включенных в перечень, определяемый в соответствии с пунктом 7 статьи 378.2 Налогового кодекса Российской Федерации, в отношении объектов налогообложения, предусмотренных абзацем вторым пункта 10 статьи 378.2 Налогового кодекса Российской Федерации составляют: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2015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 году -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1,5 %</a:t>
            </a:r>
          </a:p>
          <a:p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2018 году и следующие – </a:t>
            </a:r>
            <a:r>
              <a:rPr lang="ru-RU" sz="1200" b="1" dirty="0">
                <a:solidFill>
                  <a:srgbClr val="6737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2 %</a:t>
            </a:r>
          </a:p>
          <a:p>
            <a:endParaRPr lang="ru-RU" sz="9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CEB6DB4-427E-46FC-B3E2-A81CD5A7DF53}"/>
              </a:ext>
            </a:extLst>
          </p:cNvPr>
          <p:cNvSpPr/>
          <p:nvPr/>
        </p:nvSpPr>
        <p:spPr>
          <a:xfrm>
            <a:off x="502625" y="2235726"/>
            <a:ext cx="1899675" cy="1195954"/>
          </a:xfrm>
          <a:prstGeom prst="roundRect">
            <a:avLst/>
          </a:prstGeom>
          <a:solidFill>
            <a:srgbClr val="CCCCFF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D16E3A-D781-44C3-91B8-210B17F57CAF}"/>
              </a:ext>
            </a:extLst>
          </p:cNvPr>
          <p:cNvSpPr txBox="1"/>
          <p:nvPr/>
        </p:nvSpPr>
        <p:spPr>
          <a:xfrm>
            <a:off x="502626" y="2266789"/>
            <a:ext cx="17689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635080"/>
                </a:solidFill>
                <a:latin typeface="Arial Black" panose="020B0A04020102020204" pitchFamily="34" charset="0"/>
              </a:rPr>
              <a:t>2</a:t>
            </a:r>
            <a:r>
              <a:rPr lang="ru-RU" sz="1100" dirty="0">
                <a:solidFill>
                  <a:srgbClr val="63508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rgbClr val="635080"/>
                </a:solidFill>
                <a:latin typeface="Arial Black" panose="020B0A04020102020204" pitchFamily="34" charset="0"/>
              </a:rPr>
              <a:t>%</a:t>
            </a:r>
          </a:p>
          <a:p>
            <a:pPr algn="ctr"/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в отношении объектов, кадастровая стоимость каждого из которых превышает 300 </a:t>
            </a:r>
            <a:r>
              <a:rPr lang="ru-RU" sz="900" dirty="0" err="1">
                <a:solidFill>
                  <a:schemeClr val="accent5">
                    <a:lumMod val="50000"/>
                  </a:schemeClr>
                </a:solidFill>
              </a:rPr>
              <a:t>млн.рублей</a:t>
            </a:r>
            <a:endParaRPr lang="ru-RU" sz="9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72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2546"/>
            <a:ext cx="7067128" cy="1728192"/>
          </a:xfrm>
        </p:spPr>
        <p:txBody>
          <a:bodyPr/>
          <a:lstStyle/>
          <a:p>
            <a:r>
              <a:rPr lang="ru-RU" sz="2000" dirty="0"/>
              <a:t>Предоставление налоговых льгот физическим лицам на территории городского округа Котельники Московской области  (выпадающие доходы)</a:t>
            </a:r>
            <a:br>
              <a:rPr lang="ru-RU" sz="2000" dirty="0"/>
            </a:br>
            <a:r>
              <a:rPr lang="ru-RU" sz="2000" dirty="0"/>
              <a:t>тыс. руб.</a:t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994218"/>
              </p:ext>
            </p:extLst>
          </p:nvPr>
        </p:nvGraphicFramePr>
        <p:xfrm>
          <a:off x="215163" y="1471180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2108285"/>
              </p:ext>
            </p:extLst>
          </p:nvPr>
        </p:nvGraphicFramePr>
        <p:xfrm>
          <a:off x="3167844" y="1471180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3311860" y="1975236"/>
            <a:ext cx="1872208" cy="2016224"/>
            <a:chOff x="144016" y="504056"/>
            <a:chExt cx="1872208" cy="2016224"/>
          </a:xfrm>
        </p:grpSpPr>
        <p:sp>
          <p:nvSpPr>
            <p:cNvPr id="10" name="TextBox 2"/>
            <p:cNvSpPr txBox="1"/>
            <p:nvPr/>
          </p:nvSpPr>
          <p:spPr>
            <a:xfrm>
              <a:off x="1152128" y="504056"/>
              <a:ext cx="612068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1 005</a:t>
              </a: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44016" y="576064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1 235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1368152" y="2232248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7 148</a:t>
              </a: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648072" y="1464158"/>
              <a:ext cx="720080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9 388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5536" y="4227934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Помимо мер социальной поддержки, физические лица получают льготы по уплате имущественных налогов, установленных Налоговым кодексом Российской Федерации, законом Московской области, нормативными правовыми актами муниципального образования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226626"/>
              </p:ext>
            </p:extLst>
          </p:nvPr>
        </p:nvGraphicFramePr>
        <p:xfrm>
          <a:off x="6120172" y="1471180"/>
          <a:ext cx="2880320" cy="275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6264188" y="1961463"/>
            <a:ext cx="1872208" cy="2016224"/>
            <a:chOff x="144016" y="504056"/>
            <a:chExt cx="1872208" cy="2016224"/>
          </a:xfrm>
        </p:grpSpPr>
        <p:sp>
          <p:nvSpPr>
            <p:cNvPr id="18" name="TextBox 2"/>
            <p:cNvSpPr txBox="1"/>
            <p:nvPr/>
          </p:nvSpPr>
          <p:spPr>
            <a:xfrm>
              <a:off x="1152128" y="504056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1 038</a:t>
              </a:r>
            </a:p>
          </p:txBody>
        </p:sp>
        <p:sp>
          <p:nvSpPr>
            <p:cNvPr id="19" name="TextBox 1"/>
            <p:cNvSpPr txBox="1"/>
            <p:nvPr/>
          </p:nvSpPr>
          <p:spPr>
            <a:xfrm>
              <a:off x="144016" y="576064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1 256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1368152" y="2232248"/>
              <a:ext cx="648072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7 205</a:t>
              </a:r>
            </a:p>
          </p:txBody>
        </p:sp>
        <p:sp>
          <p:nvSpPr>
            <p:cNvPr id="21" name="TextBox 1"/>
            <p:cNvSpPr txBox="1"/>
            <p:nvPr/>
          </p:nvSpPr>
          <p:spPr>
            <a:xfrm>
              <a:off x="648072" y="1464158"/>
              <a:ext cx="720080" cy="288032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latin typeface="Arial Black" panose="020B0A04020102020204" pitchFamily="34" charset="0"/>
                </a:rPr>
                <a:t>9 499</a:t>
              </a:r>
              <a:endParaRPr lang="ru-RU" sz="11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40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457200" y="-100"/>
            <a:ext cx="5486400" cy="18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/>
              <a:t>Структура расходов бюджета</a:t>
            </a:r>
            <a:endParaRPr sz="3000" dirty="0"/>
          </a:p>
        </p:txBody>
      </p:sp>
      <p:sp>
        <p:nvSpPr>
          <p:cNvPr id="296" name="Google Shape;296;p29"/>
          <p:cNvSpPr txBox="1"/>
          <p:nvPr/>
        </p:nvSpPr>
        <p:spPr>
          <a:xfrm>
            <a:off x="7276800" y="2119116"/>
            <a:ext cx="1615680" cy="13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МУНИЦИПАЛЬНЫЕ ПРОГРАММЫ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4 143,12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  <a:endParaRPr sz="8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cxnSp>
        <p:nvCxnSpPr>
          <p:cNvPr id="297" name="Google Shape;297;p29"/>
          <p:cNvCxnSpPr/>
          <p:nvPr/>
        </p:nvCxnSpPr>
        <p:spPr>
          <a:xfrm flipH="1">
            <a:off x="6149630" y="2862081"/>
            <a:ext cx="85755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29"/>
          <p:cNvCxnSpPr/>
          <p:nvPr/>
        </p:nvCxnSpPr>
        <p:spPr>
          <a:xfrm>
            <a:off x="2555776" y="4449645"/>
            <a:ext cx="1715100" cy="0"/>
          </a:xfrm>
          <a:prstGeom prst="straightConnector1">
            <a:avLst/>
          </a:prstGeom>
          <a:noFill/>
          <a:ln w="9525" cap="flat" cmpd="sng">
            <a:solidFill>
              <a:srgbClr val="9EB3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2" name="Google Shape;302;p29"/>
          <p:cNvSpPr txBox="1"/>
          <p:nvPr/>
        </p:nvSpPr>
        <p:spPr>
          <a:xfrm>
            <a:off x="569312" y="4048270"/>
            <a:ext cx="1867200" cy="80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НЕПРОГРАММНЫЕ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РАСХОДЫ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 29,4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млн.руб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Chivo"/>
                <a:cs typeface="Chivo"/>
                <a:sym typeface="Chivo"/>
              </a:rPr>
              <a:t>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accent5">
                  <a:lumMod val="50000"/>
                </a:schemeClr>
              </a:solidFill>
              <a:latin typeface="+mn-lt"/>
              <a:ea typeface="Chivo"/>
              <a:cs typeface="Chivo"/>
              <a:sym typeface="Chivo"/>
            </a:endParaRPr>
          </a:p>
        </p:txBody>
      </p:sp>
      <p:sp>
        <p:nvSpPr>
          <p:cNvPr id="9" name="Цилиндр 8"/>
          <p:cNvSpPr/>
          <p:nvPr/>
        </p:nvSpPr>
        <p:spPr>
          <a:xfrm>
            <a:off x="3684030" y="4083918"/>
            <a:ext cx="2472147" cy="716298"/>
          </a:xfrm>
          <a:prstGeom prst="can">
            <a:avLst>
              <a:gd name="adj" fmla="val 50000"/>
            </a:avLst>
          </a:prstGeom>
          <a:gradFill flip="none" rotWithShape="1">
            <a:gsLst>
              <a:gs pos="0">
                <a:srgbClr val="602C5C">
                  <a:shade val="30000"/>
                  <a:satMod val="115000"/>
                </a:srgbClr>
              </a:gs>
              <a:gs pos="50000">
                <a:srgbClr val="602C5C">
                  <a:shade val="67500"/>
                  <a:satMod val="115000"/>
                </a:srgbClr>
              </a:gs>
              <a:gs pos="100000">
                <a:srgbClr val="602C5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Цилиндр 7"/>
          <p:cNvSpPr/>
          <p:nvPr/>
        </p:nvSpPr>
        <p:spPr>
          <a:xfrm>
            <a:off x="3684031" y="1457925"/>
            <a:ext cx="2472146" cy="2808312"/>
          </a:xfrm>
          <a:prstGeom prst="can">
            <a:avLst>
              <a:gd name="adj" fmla="val 13053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48264" y="2718065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483768" y="4305629"/>
            <a:ext cx="288032" cy="288032"/>
          </a:xfrm>
          <a:prstGeom prst="ellipse">
            <a:avLst/>
          </a:prstGeom>
          <a:solidFill>
            <a:srgbClr val="60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30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107504" y="-28105"/>
            <a:ext cx="8075240" cy="10427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Расходы бюджета в разрезе муниципальных программ</a:t>
            </a:r>
            <a:endParaRPr sz="24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923928" y="1828000"/>
            <a:ext cx="274940" cy="223224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81158"/>
              </p:ext>
            </p:extLst>
          </p:nvPr>
        </p:nvGraphicFramePr>
        <p:xfrm>
          <a:off x="251520" y="952811"/>
          <a:ext cx="8640959" cy="4000270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270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09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программы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2024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финансирования на 2025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>
                    <a:solidFill>
                      <a:srgbClr val="87C7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«Здравоохранение»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6 000,00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«Культура»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122 207,87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103 704,30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107 176,10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106 353,00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779 172,07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991 003,55</a:t>
                      </a:r>
                    </a:p>
                  </a:txBody>
                  <a:tcPr marL="16595" marR="1659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863 424,15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866 034,14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3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«Социальная защита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33 213,70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722,72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18 679,72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700,72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«Спорт»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132 014,00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155 648,00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154 000,00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154 000,00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сельского хозяйства»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1 012,00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587,00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587,00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587,00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«Экология и окружающая среда»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2 133,37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2 579,81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2 579,81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2 579,81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«Безопасность и обеспечение безопасности жизнедеятельности населения»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39 717,69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66 415,00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53 331,00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46 926,00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«Жилище»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40 368,21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20 141,00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23 314,02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46 882,27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инженерной инфраструктуры и </a:t>
                      </a:r>
                      <a:r>
                        <a:rPr lang="ru-RU" sz="7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энергоэффективности</a:t>
                      </a: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4 833,61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5 078,00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2 818,00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2 818,00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400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«Предпринимательство»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1 300,00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«Управление имуществом и муниципальными финансами»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320 779,89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298 998,74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326 498,74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326 998,74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64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институтов гражданского общества, повышение эффективности местного самоуправления и реализации молодежной политики»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22 587,68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24 986,13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965,82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24 972,45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4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«Развитие и функционирование дорожно-транспортного комплекса»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15 709,00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36 076,24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43 912,19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37 241,19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«Муниципальная программа «Цифровое муниципальное образование»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65 692,00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72 431,00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72 738,00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72 431,00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4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«Архитектура и градостроительство»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979,84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1 803,05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1 003,05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1 003,05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096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«Формирование современной комфортной городской среды»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317 812,62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301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064,03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219 582,13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219 018,13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5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Муниципальная программа «Строительство объектов социальной инфраструктуры»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298 361,00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7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011 103,74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3 766 154,17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2 037 065,30</a:t>
                      </a: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5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Итого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204 594,56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4 113 642,30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5 696 063,91</a:t>
                      </a:r>
                    </a:p>
                  </a:txBody>
                  <a:tcPr marL="16595" marR="165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3 964</a:t>
                      </a:r>
                      <a:r>
                        <a:rPr lang="ru-RU" sz="8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909,80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595" marR="1659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67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843658"/>
          </a:xfrm>
        </p:spPr>
        <p:txBody>
          <a:bodyPr/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2236"/>
              </p:ext>
            </p:extLst>
          </p:nvPr>
        </p:nvGraphicFramePr>
        <p:xfrm>
          <a:off x="457491" y="1995686"/>
          <a:ext cx="8506999" cy="2923515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398145">
                  <a:extLst>
                    <a:ext uri="{9D8B030D-6E8A-4147-A177-3AD203B41FA5}">
                      <a16:colId xmlns:a16="http://schemas.microsoft.com/office/drawing/2014/main" val="2225769319"/>
                    </a:ext>
                  </a:extLst>
                </a:gridCol>
                <a:gridCol w="1539641">
                  <a:extLst>
                    <a:ext uri="{9D8B030D-6E8A-4147-A177-3AD203B41FA5}">
                      <a16:colId xmlns:a16="http://schemas.microsoft.com/office/drawing/2014/main" val="1462507642"/>
                    </a:ext>
                  </a:extLst>
                </a:gridCol>
                <a:gridCol w="751768">
                  <a:extLst>
                    <a:ext uri="{9D8B030D-6E8A-4147-A177-3AD203B41FA5}">
                      <a16:colId xmlns:a16="http://schemas.microsoft.com/office/drawing/2014/main" val="76028110"/>
                    </a:ext>
                  </a:extLst>
                </a:gridCol>
                <a:gridCol w="128811">
                  <a:extLst>
                    <a:ext uri="{9D8B030D-6E8A-4147-A177-3AD203B41FA5}">
                      <a16:colId xmlns:a16="http://schemas.microsoft.com/office/drawing/2014/main" val="3130543453"/>
                    </a:ext>
                  </a:extLst>
                </a:gridCol>
                <a:gridCol w="485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685">
                  <a:extLst>
                    <a:ext uri="{9D8B030D-6E8A-4147-A177-3AD203B41FA5}">
                      <a16:colId xmlns:a16="http://schemas.microsoft.com/office/drawing/2014/main" val="1156723960"/>
                    </a:ext>
                  </a:extLst>
                </a:gridCol>
                <a:gridCol w="763625">
                  <a:extLst>
                    <a:ext uri="{9D8B030D-6E8A-4147-A177-3AD203B41FA5}">
                      <a16:colId xmlns:a16="http://schemas.microsoft.com/office/drawing/2014/main" val="760629375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3460049129"/>
                    </a:ext>
                  </a:extLst>
                </a:gridCol>
                <a:gridCol w="614348">
                  <a:extLst>
                    <a:ext uri="{9D8B030D-6E8A-4147-A177-3AD203B41FA5}">
                      <a16:colId xmlns:a16="http://schemas.microsoft.com/office/drawing/2014/main" val="1020150324"/>
                    </a:ext>
                  </a:extLst>
                </a:gridCol>
                <a:gridCol w="535131">
                  <a:extLst>
                    <a:ext uri="{9D8B030D-6E8A-4147-A177-3AD203B41FA5}">
                      <a16:colId xmlns:a16="http://schemas.microsoft.com/office/drawing/2014/main" val="3981491685"/>
                    </a:ext>
                  </a:extLst>
                </a:gridCol>
                <a:gridCol w="1834960">
                  <a:extLst>
                    <a:ext uri="{9D8B030D-6E8A-4147-A177-3AD203B41FA5}">
                      <a16:colId xmlns:a16="http://schemas.microsoft.com/office/drawing/2014/main" val="413573269"/>
                    </a:ext>
                  </a:extLst>
                </a:gridCol>
              </a:tblGrid>
              <a:tr h="298921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Показатели реализации муниципальной программы «Здравоохранение»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89325"/>
                  </a:ext>
                </a:extLst>
              </a:tr>
              <a:tr h="1992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Показатели реализации муниципальной 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Тип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показателя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Отчетный </a:t>
                      </a:r>
                      <a:endParaRPr lang="ru-RU" sz="9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2021 г.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Номер основного мероприятия в перечне мероприятий подпрограммы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973391"/>
                  </a:ext>
                </a:extLst>
              </a:tr>
              <a:tr h="473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2022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2023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2024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2025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47295"/>
                  </a:ext>
                </a:extLst>
              </a:tr>
              <a:tr h="33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1 «Профилактика заболеваний и формирование здорового образа жизни. Развитие первичной медико-санитарной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44242"/>
                  </a:ext>
                </a:extLst>
              </a:tr>
              <a:tr h="224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Подпрограмма 5 «Финансовое обеспечение системы организации медицинской помощи»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7860"/>
                  </a:ext>
                </a:extLst>
              </a:tr>
              <a:tr h="1394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Жилье  - медикам первичного звена и узкого профиля, обеспеченных жильем, из числа привлеченных нуждающихся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Приоритетно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Коициент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03 Развитие мер социальной поддержки медицинских работников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16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325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705263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273783"/>
              </p:ext>
            </p:extLst>
          </p:nvPr>
        </p:nvGraphicFramePr>
        <p:xfrm>
          <a:off x="179388" y="1203598"/>
          <a:ext cx="881538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Worksheet" r:id="rId3" imgW="11220512" imgH="5419710" progId="Excel.Sheet.12">
                  <p:embed/>
                </p:oleObj>
              </mc:Choice>
              <mc:Fallback>
                <p:oleObj name="Worksheet" r:id="rId3" imgW="11220512" imgH="54197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598"/>
                        <a:ext cx="8815387" cy="381642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933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10"/>
            <a:ext cx="8496944" cy="62562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37447"/>
              </p:ext>
            </p:extLst>
          </p:nvPr>
        </p:nvGraphicFramePr>
        <p:xfrm>
          <a:off x="179388" y="1203325"/>
          <a:ext cx="8815387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Worksheet" r:id="rId3" imgW="11220512" imgH="4686390" progId="Excel.Sheet.12">
                  <p:embed/>
                </p:oleObj>
              </mc:Choice>
              <mc:Fallback>
                <p:oleObj name="Worksheet" r:id="rId3" imgW="11220512" imgH="46863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388" y="1203325"/>
                        <a:ext cx="8815387" cy="37401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6356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99642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33066"/>
              </p:ext>
            </p:extLst>
          </p:nvPr>
        </p:nvGraphicFramePr>
        <p:xfrm>
          <a:off x="75289" y="699542"/>
          <a:ext cx="9001125" cy="444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Worksheet" r:id="rId3" imgW="12230024" imgH="7248661" progId="Excel.Sheet.8">
                  <p:embed/>
                </p:oleObj>
              </mc:Choice>
              <mc:Fallback>
                <p:oleObj name="Worksheet" r:id="rId3" imgW="12230024" imgH="7248661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289" y="699542"/>
                        <a:ext cx="9001125" cy="444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17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2767" y="210955"/>
            <a:ext cx="5486400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понятия</a:t>
            </a:r>
            <a:endParaRPr sz="2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97548" y="699542"/>
            <a:ext cx="8424936" cy="4233003"/>
            <a:chOff x="1524000" y="1003040"/>
            <a:chExt cx="6105985" cy="3137417"/>
          </a:xfrm>
        </p:grpSpPr>
        <p:sp>
          <p:nvSpPr>
            <p:cNvPr id="7" name="Полилиния 6"/>
            <p:cNvSpPr/>
            <p:nvPr/>
          </p:nvSpPr>
          <p:spPr>
            <a:xfrm>
              <a:off x="2698699" y="2952632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sz="1000" b="1" dirty="0">
                  <a:solidFill>
                    <a:srgbClr val="016350"/>
                  </a:solidFill>
                  <a:latin typeface="Candara" panose="020E0502030303020204" pitchFamily="34" charset="0"/>
                </a:rPr>
                <a:t>Доходы бюджета </a:t>
              </a:r>
              <a:r>
                <a:rPr lang="ru-RU" sz="1000" dirty="0">
                  <a:solidFill>
                    <a:srgbClr val="016350"/>
                  </a:solidFill>
                  <a:latin typeface="Candara" panose="020E0502030303020204" pitchFamily="34" charset="0"/>
                </a:rPr>
                <a:t>-поступающие в бюджет денежные средства</a:t>
              </a:r>
            </a:p>
          </p:txBody>
        </p:sp>
        <p:sp>
          <p:nvSpPr>
            <p:cNvPr id="9" name="Шестиугольник 8"/>
            <p:cNvSpPr/>
            <p:nvPr/>
          </p:nvSpPr>
          <p:spPr>
            <a:xfrm>
              <a:off x="1524000" y="2306952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3872179" y="2297853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87C7D9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rgbClr val="014F40"/>
                </a:solidFill>
                <a:latin typeface="Candara" panose="020E0502030303020204" pitchFamily="34" charset="0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Межбюджетные трансферты </a:t>
              </a:r>
              <a:r>
                <a:rPr lang="ru-RU" sz="1000" kern="1200" dirty="0">
                  <a:solidFill>
                    <a:srgbClr val="014F40"/>
                  </a:solidFill>
                  <a:latin typeface="Candara" panose="020E0502030303020204" pitchFamily="34" charset="0"/>
                </a:rPr>
                <a:t>–средства, предоставляемые одним бюджетом бюджетной системы Российской Федерации другому бюджету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13" name="Шестиугольник 12"/>
            <p:cNvSpPr/>
            <p:nvPr/>
          </p:nvSpPr>
          <p:spPr>
            <a:xfrm>
              <a:off x="5051755" y="2950749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20000"/>
                <a:lumOff val="80000"/>
                <a:alpha val="89804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2698699" y="1657820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C4E6E6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Бюджет</a:t>
              </a:r>
              <a:r>
                <a:rPr lang="ru-RU" sz="900" b="1" dirty="0">
                  <a:solidFill>
                    <a:srgbClr val="014F40"/>
                  </a:solidFill>
                  <a:latin typeface="Candara" panose="020E0502030303020204" pitchFamily="34" charset="0"/>
                  <a:cs typeface="Arial" charset="0"/>
                </a:rPr>
                <a:t> –форма образования и расходования денежных средств, предназначенных для финансового обеспечения задач и функций местного самоуправления</a:t>
              </a:r>
            </a:p>
          </p:txBody>
        </p:sp>
        <p:sp>
          <p:nvSpPr>
            <p:cNvPr id="17" name="Шестиугольник 16"/>
            <p:cNvSpPr/>
            <p:nvPr/>
          </p:nvSpPr>
          <p:spPr>
            <a:xfrm>
              <a:off x="6246193" y="1003040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>
                <a:lumMod val="5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олилиния 18"/>
            <p:cNvSpPr/>
            <p:nvPr/>
          </p:nvSpPr>
          <p:spPr>
            <a:xfrm>
              <a:off x="5051755" y="1655938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14433" rIns="214301" bIns="214433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rgbClr val="002060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 b="1" dirty="0">
                <a:solidFill>
                  <a:schemeClr val="bg1"/>
                </a:solidFill>
                <a:latin typeface="Candara" panose="020E0502030303020204" pitchFamily="34" charset="0"/>
                <a:cs typeface="Arial" charset="0"/>
              </a:endParaRPr>
            </a:p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b="1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  Межбюджетные отношения –</a:t>
              </a:r>
              <a:r>
                <a:rPr lang="ru-RU" sz="900" dirty="0">
                  <a:solidFill>
                    <a:schemeClr val="bg1"/>
                  </a:solidFill>
                  <a:latin typeface="Candara" panose="020E0502030303020204" pitchFamily="34" charset="0"/>
                  <a:cs typeface="Arial" charset="0"/>
                </a:rPr>
                <a:t>взаимоотношения между публично-правовыми образованиями по вопросам регулирования бюджетных правоотношений, организации и осуществления   бюджетного процесса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kern="1200" dirty="0"/>
            </a:p>
          </p:txBody>
        </p:sp>
        <p:sp>
          <p:nvSpPr>
            <p:cNvPr id="21" name="Шестиугольник 20"/>
            <p:cNvSpPr/>
            <p:nvPr/>
          </p:nvSpPr>
          <p:spPr>
            <a:xfrm>
              <a:off x="6228182" y="2283723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Прямоугольник 2"/>
          <p:cNvSpPr/>
          <p:nvPr/>
        </p:nvSpPr>
        <p:spPr>
          <a:xfrm>
            <a:off x="447820" y="2846315"/>
            <a:ext cx="1608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Расходы бюджета </a:t>
            </a:r>
            <a:r>
              <a:rPr lang="ru-RU" sz="1100" b="1" dirty="0">
                <a:solidFill>
                  <a:srgbClr val="01A183"/>
                </a:solidFill>
                <a:latin typeface="Candara" panose="020E0502030303020204" pitchFamily="34" charset="0"/>
              </a:rPr>
              <a:t>-выплачиваемые из бюджета денежные средства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65085" y="3714926"/>
            <a:ext cx="1909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rgbClr val="016350"/>
                </a:solidFill>
                <a:latin typeface="Candara" panose="020E0502030303020204" pitchFamily="34" charset="0"/>
              </a:rPr>
              <a:t>Дефицит бюджета </a:t>
            </a: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rgbClr val="016350"/>
                </a:solidFill>
                <a:latin typeface="Candara" panose="020E0502030303020204" pitchFamily="34" charset="0"/>
              </a:rPr>
              <a:t>превышение расходов бюджета над его  доходами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0725" y="2846315"/>
            <a:ext cx="1884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Профицит бюджета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</a:t>
            </a:r>
          </a:p>
          <a:p>
            <a:pPr algn="ctr">
              <a:defRPr/>
            </a:pPr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превышение доходов бюджета над его расходами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75782" y="741041"/>
            <a:ext cx="1784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Граждане </a:t>
            </a: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–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как налогоплательщики,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 как потребители муниципальных услуг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результаты, как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общества в целом, так и для </a:t>
            </a:r>
          </a:p>
          <a:p>
            <a:pPr algn="ctr">
              <a:defRPr/>
            </a:pPr>
            <a:r>
              <a:rPr lang="ru-RU" sz="800" dirty="0">
                <a:solidFill>
                  <a:srgbClr val="FFFF99"/>
                </a:solidFill>
                <a:latin typeface="Candara" panose="020E0502030303020204" pitchFamily="34" charset="0"/>
                <a:cs typeface="Arial" charset="0"/>
              </a:rPr>
              <a:t>каждой семьи, для каждого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111669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27634"/>
          </a:xfrm>
        </p:spPr>
        <p:txBody>
          <a:bodyPr/>
          <a:lstStyle/>
          <a:p>
            <a:r>
              <a:rPr lang="ru-RU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279272"/>
              </p:ext>
            </p:extLst>
          </p:nvPr>
        </p:nvGraphicFramePr>
        <p:xfrm>
          <a:off x="34925" y="700088"/>
          <a:ext cx="9001125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Worksheet" r:id="rId3" imgW="12230024" imgH="5886552" progId="Excel.Sheet.8">
                  <p:embed/>
                </p:oleObj>
              </mc:Choice>
              <mc:Fallback>
                <p:oleObj name="Worksheet" r:id="rId3" imgW="12230024" imgH="588655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700088"/>
                        <a:ext cx="9001125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805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00"/>
            <a:ext cx="8712968" cy="70018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61659"/>
              </p:ext>
            </p:extLst>
          </p:nvPr>
        </p:nvGraphicFramePr>
        <p:xfrm>
          <a:off x="179512" y="700088"/>
          <a:ext cx="8640960" cy="42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Worksheet" r:id="rId3" imgW="12230024" imgH="4991032" progId="Excel.Sheet.8">
                  <p:embed/>
                </p:oleObj>
              </mc:Choice>
              <mc:Fallback>
                <p:oleObj name="Worksheet" r:id="rId3" imgW="12230024" imgH="499103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700088"/>
                        <a:ext cx="8640960" cy="42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200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39" y="18881"/>
            <a:ext cx="8363272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680074"/>
              </p:ext>
            </p:extLst>
          </p:nvPr>
        </p:nvGraphicFramePr>
        <p:xfrm>
          <a:off x="0" y="945829"/>
          <a:ext cx="8928100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Worksheet" r:id="rId3" imgW="9686829" imgH="3914877" progId="Excel.Sheet.8">
                  <p:embed/>
                </p:oleObj>
              </mc:Choice>
              <mc:Fallback>
                <p:oleObj name="Worksheet" r:id="rId3" imgW="9686829" imgH="391487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45829"/>
                        <a:ext cx="8928100" cy="419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5611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19697"/>
              </p:ext>
            </p:extLst>
          </p:nvPr>
        </p:nvGraphicFramePr>
        <p:xfrm>
          <a:off x="34925" y="1491630"/>
          <a:ext cx="9036050" cy="391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Worksheet" r:id="rId3" imgW="9686967" imgH="3800520" progId="Excel.Sheet.8">
                  <p:embed/>
                </p:oleObj>
              </mc:Choice>
              <mc:Fallback>
                <p:oleObj name="Worksheet" r:id="rId3" imgW="9686967" imgH="380052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25" y="1491630"/>
                        <a:ext cx="9036050" cy="3916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101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771625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28332"/>
              </p:ext>
            </p:extLst>
          </p:nvPr>
        </p:nvGraphicFramePr>
        <p:xfrm>
          <a:off x="107950" y="915565"/>
          <a:ext cx="8712522" cy="3913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Worksheet" r:id="rId3" imgW="9686967" imgH="4048110" progId="Excel.Sheet.8">
                  <p:embed/>
                </p:oleObj>
              </mc:Choice>
              <mc:Fallback>
                <p:oleObj name="Worksheet" r:id="rId3" imgW="9686967" imgH="404811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915565"/>
                        <a:ext cx="8712522" cy="3913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060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0" y="771550"/>
            <a:ext cx="8784976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" y="-100"/>
            <a:ext cx="8561247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11" y="771549"/>
            <a:ext cx="8871274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79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91264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644921"/>
              </p:ext>
            </p:extLst>
          </p:nvPr>
        </p:nvGraphicFramePr>
        <p:xfrm>
          <a:off x="179512" y="1203597"/>
          <a:ext cx="8784977" cy="3384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Worksheet" r:id="rId3" imgW="8886806" imgH="4438718" progId="Excel.Sheet.8">
                  <p:embed/>
                </p:oleObj>
              </mc:Choice>
              <mc:Fallback>
                <p:oleObj name="Worksheet" r:id="rId3" imgW="8886806" imgH="443871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203597"/>
                        <a:ext cx="8784977" cy="33843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202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363272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539466"/>
              </p:ext>
            </p:extLst>
          </p:nvPr>
        </p:nvGraphicFramePr>
        <p:xfrm>
          <a:off x="107950" y="700088"/>
          <a:ext cx="8928100" cy="618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2" name="Worksheet" r:id="rId3" imgW="9315565" imgH="5848282" progId="Excel.Sheet.8">
                  <p:embed/>
                </p:oleObj>
              </mc:Choice>
              <mc:Fallback>
                <p:oleObj name="Worksheet" r:id="rId3" imgW="9315565" imgH="58482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928100" cy="618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0263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1470"/>
            <a:ext cx="8712968" cy="50405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677000"/>
              </p:ext>
            </p:extLst>
          </p:nvPr>
        </p:nvGraphicFramePr>
        <p:xfrm>
          <a:off x="327533" y="843558"/>
          <a:ext cx="8416925" cy="520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Worksheet" r:id="rId3" imgW="9315565" imgH="4914798" progId="Excel.Sheet.8">
                  <p:embed/>
                </p:oleObj>
              </mc:Choice>
              <mc:Fallback>
                <p:oleObj name="Worksheet" r:id="rId3" imgW="9315565" imgH="4914798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33" y="843558"/>
                        <a:ext cx="8416925" cy="5202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1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31022"/>
            <a:ext cx="8208912" cy="7200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/>
              <a:t>Основные показатели социально-экономического развития</a:t>
            </a:r>
            <a:endParaRPr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163129"/>
              </p:ext>
            </p:extLst>
          </p:nvPr>
        </p:nvGraphicFramePr>
        <p:xfrm>
          <a:off x="323529" y="771549"/>
          <a:ext cx="8511104" cy="37948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412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61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204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Показатели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Единицы измерения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План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Прогноз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</a:rPr>
                        <a:t>Прогно2з</a:t>
                      </a:r>
                      <a:endParaRPr lang="ru-RU" sz="800" dirty="0"/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10 289,9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11 318,9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11 771,6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12 360,2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12 854,6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Темп роста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32 198,77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32 846,05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33 119,51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33 446,21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33 776,17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инвестиций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потребительских цен в среднем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73 355,2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56 410,1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56 596,3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  <a:r>
                        <a:rPr lang="ru-RU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847,4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61 262,5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</a:rPr>
                        <a:t>млрд.руб</a:t>
                      </a:r>
                      <a:r>
                        <a:rPr lang="ru-RU" sz="800" u="none" strike="noStrike" dirty="0">
                          <a:effectLst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2 106,7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2 136,19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2 168,24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2 200,76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2 233,77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61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Индекс физического объема платных услуг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процент к предыдущему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170,28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101,40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101,50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103,00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104,50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Среднегодовая численность населения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51 880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54 265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56 463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58 547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61 023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Естественный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-69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0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Миграционный прирост населения за 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2 383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2 412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1 912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2 196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2 693</a:t>
                      </a:r>
                    </a:p>
                  </a:txBody>
                  <a:tcPr marL="4095" marR="4095" marT="409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87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00"/>
            <a:ext cx="842493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02492"/>
              </p:ext>
            </p:extLst>
          </p:nvPr>
        </p:nvGraphicFramePr>
        <p:xfrm>
          <a:off x="107950" y="700089"/>
          <a:ext cx="8928546" cy="4319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9" name="Worksheet" r:id="rId3" imgW="9562973" imgH="4476682" progId="Excel.Sheet.8">
                  <p:embed/>
                </p:oleObj>
              </mc:Choice>
              <mc:Fallback>
                <p:oleObj name="Worksheet" r:id="rId3" imgW="9562973" imgH="447668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9"/>
                        <a:ext cx="8928546" cy="4319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1777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55562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933143"/>
              </p:ext>
            </p:extLst>
          </p:nvPr>
        </p:nvGraphicFramePr>
        <p:xfrm>
          <a:off x="107504" y="627063"/>
          <a:ext cx="8856983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Worksheet" r:id="rId3" imgW="8839098" imgH="5057775" progId="Excel.Sheet.8">
                  <p:embed/>
                </p:oleObj>
              </mc:Choice>
              <mc:Fallback>
                <p:oleObj name="Worksheet" r:id="rId3" imgW="8839098" imgH="50577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627063"/>
                        <a:ext cx="8856983" cy="43929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38" y="1910"/>
            <a:ext cx="8632242" cy="553616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585615"/>
              </p:ext>
            </p:extLst>
          </p:nvPr>
        </p:nvGraphicFramePr>
        <p:xfrm>
          <a:off x="107950" y="555625"/>
          <a:ext cx="8928100" cy="446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Worksheet" r:id="rId3" imgW="9677349" imgH="5267189" progId="Excel.Sheet.12">
                  <p:embed/>
                </p:oleObj>
              </mc:Choice>
              <mc:Fallback>
                <p:oleObj name="Worksheet" r:id="rId3" imgW="9677349" imgH="52671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555625"/>
                        <a:ext cx="8928100" cy="4464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870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219256" cy="699642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212867"/>
              </p:ext>
            </p:extLst>
          </p:nvPr>
        </p:nvGraphicFramePr>
        <p:xfrm>
          <a:off x="107950" y="700088"/>
          <a:ext cx="8667750" cy="438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Worksheet" r:id="rId3" imgW="9182227" imgH="4543425" progId="Excel.Sheet.8">
                  <p:embed/>
                </p:oleObj>
              </mc:Choice>
              <mc:Fallback>
                <p:oleObj name="Worksheet" r:id="rId3" imgW="9182227" imgH="45434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700088"/>
                        <a:ext cx="8667750" cy="438943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1512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501869"/>
              </p:ext>
            </p:extLst>
          </p:nvPr>
        </p:nvGraphicFramePr>
        <p:xfrm>
          <a:off x="107950" y="627063"/>
          <a:ext cx="8784530" cy="439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Worksheet" r:id="rId3" imgW="8591690" imgH="5076757" progId="Excel.Sheet.8">
                  <p:embed/>
                </p:oleObj>
              </mc:Choice>
              <mc:Fallback>
                <p:oleObj name="Worksheet" r:id="rId3" imgW="8591690" imgH="50767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627063"/>
                        <a:ext cx="8784530" cy="4392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913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438728" cy="57606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446690"/>
              </p:ext>
            </p:extLst>
          </p:nvPr>
        </p:nvGraphicFramePr>
        <p:xfrm>
          <a:off x="259224" y="843558"/>
          <a:ext cx="8503032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8" name="Worksheet" r:id="rId3" imgW="8705761" imgH="4038566" progId="Excel.Sheet.8">
                  <p:embed/>
                </p:oleObj>
              </mc:Choice>
              <mc:Fallback>
                <p:oleObj name="Worksheet" r:id="rId3" imgW="8705761" imgH="403856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4" y="843558"/>
                        <a:ext cx="8503032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9003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1C070-98E1-4A86-8E08-59D96099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89239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муниципальных</a:t>
            </a:r>
            <a:r>
              <a:rPr lang="ru-RU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программ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6AC0F8-9989-4D4C-B23A-D6A362C8A7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B1E2127-0887-4718-81A0-260799219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799734"/>
              </p:ext>
            </p:extLst>
          </p:nvPr>
        </p:nvGraphicFramePr>
        <p:xfrm>
          <a:off x="101597" y="880903"/>
          <a:ext cx="8804493" cy="4067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150">
                  <a:extLst>
                    <a:ext uri="{9D8B030D-6E8A-4147-A177-3AD203B41FA5}">
                      <a16:colId xmlns:a16="http://schemas.microsoft.com/office/drawing/2014/main" val="943390198"/>
                    </a:ext>
                  </a:extLst>
                </a:gridCol>
                <a:gridCol w="1482599">
                  <a:extLst>
                    <a:ext uri="{9D8B030D-6E8A-4147-A177-3AD203B41FA5}">
                      <a16:colId xmlns:a16="http://schemas.microsoft.com/office/drawing/2014/main" val="376534674"/>
                    </a:ext>
                  </a:extLst>
                </a:gridCol>
                <a:gridCol w="630395">
                  <a:extLst>
                    <a:ext uri="{9D8B030D-6E8A-4147-A177-3AD203B41FA5}">
                      <a16:colId xmlns:a16="http://schemas.microsoft.com/office/drawing/2014/main" val="262116679"/>
                    </a:ext>
                  </a:extLst>
                </a:gridCol>
                <a:gridCol w="992338">
                  <a:extLst>
                    <a:ext uri="{9D8B030D-6E8A-4147-A177-3AD203B41FA5}">
                      <a16:colId xmlns:a16="http://schemas.microsoft.com/office/drawing/2014/main" val="372060706"/>
                    </a:ext>
                  </a:extLst>
                </a:gridCol>
                <a:gridCol w="747137">
                  <a:extLst>
                    <a:ext uri="{9D8B030D-6E8A-4147-A177-3AD203B41FA5}">
                      <a16:colId xmlns:a16="http://schemas.microsoft.com/office/drawing/2014/main" val="3581585367"/>
                    </a:ext>
                  </a:extLst>
                </a:gridCol>
                <a:gridCol w="595374">
                  <a:extLst>
                    <a:ext uri="{9D8B030D-6E8A-4147-A177-3AD203B41FA5}">
                      <a16:colId xmlns:a16="http://schemas.microsoft.com/office/drawing/2014/main" val="2546492771"/>
                    </a:ext>
                  </a:extLst>
                </a:gridCol>
                <a:gridCol w="607050">
                  <a:extLst>
                    <a:ext uri="{9D8B030D-6E8A-4147-A177-3AD203B41FA5}">
                      <a16:colId xmlns:a16="http://schemas.microsoft.com/office/drawing/2014/main" val="3760076020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207804463"/>
                    </a:ext>
                  </a:extLst>
                </a:gridCol>
                <a:gridCol w="642072">
                  <a:extLst>
                    <a:ext uri="{9D8B030D-6E8A-4147-A177-3AD203B41FA5}">
                      <a16:colId xmlns:a16="http://schemas.microsoft.com/office/drawing/2014/main" val="485760836"/>
                    </a:ext>
                  </a:extLst>
                </a:gridCol>
                <a:gridCol w="586619">
                  <a:extLst>
                    <a:ext uri="{9D8B030D-6E8A-4147-A177-3AD203B41FA5}">
                      <a16:colId xmlns:a16="http://schemas.microsoft.com/office/drawing/2014/main" val="884660353"/>
                    </a:ext>
                  </a:extLst>
                </a:gridCol>
                <a:gridCol w="1622687">
                  <a:extLst>
                    <a:ext uri="{9D8B030D-6E8A-4147-A177-3AD203B41FA5}">
                      <a16:colId xmlns:a16="http://schemas.microsoft.com/office/drawing/2014/main" val="1814571286"/>
                    </a:ext>
                  </a:extLst>
                </a:gridCol>
              </a:tblGrid>
              <a:tr h="27023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 "Развитие и функционирование дорожно-транспортного комплекса"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28682"/>
                  </a:ext>
                </a:extLst>
              </a:tr>
              <a:tr h="3764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№ п/п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Планируемые результаты реализации муниципальной программы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Тип показателя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Отчетный 2021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Планируемое значение показателя по годам реализации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Наименование основного мероприятия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51717"/>
                  </a:ext>
                </a:extLst>
              </a:tr>
              <a:tr h="170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2022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2023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2024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2025 год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0549"/>
                  </a:ext>
                </a:extLst>
              </a:tr>
              <a:tr h="102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1  "Пассажирский транспорт общего пользования"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78063"/>
                  </a:ext>
                </a:extLst>
              </a:tr>
              <a:tr h="824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поездок, оплаченных посредством безналичных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расчетов,в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общем количестве оплаченных пассажирами поездок на конец года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90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2482"/>
                  </a:ext>
                </a:extLst>
              </a:tr>
              <a:tr h="4241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Соблюдение расписания на автобусных маршрутах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85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0865"/>
                  </a:ext>
                </a:extLst>
              </a:tr>
              <a:tr h="1397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Доля населения в населённых пунктах, не имеющих регулярного автобусного сообщения с  административным центром городского округа (муниципального района), в общей численности населения городского округа (муниципального района)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Процент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0,15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96971"/>
                  </a:ext>
                </a:extLst>
              </a:tr>
              <a:tr h="208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2.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Подпрограмма 2 "Дороги Подмосковья"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93540"/>
                  </a:ext>
                </a:extLst>
              </a:tr>
              <a:tr h="293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>
                          <a:effectLst/>
                          <a:latin typeface="+mn-lt"/>
                        </a:rPr>
                        <a:t> Ремонт (капитальный ремонт) сети автомобильных дорог общего пользования местного значения 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отраслевой показатель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км/тыс.кв.м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23,808/166,6682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30/160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u="none" strike="noStrike" dirty="0">
                          <a:effectLst/>
                          <a:latin typeface="+mn-lt"/>
                        </a:rPr>
                        <a:t>Ремонт , капитальный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ремон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сети автомобильных </a:t>
                      </a:r>
                      <a:r>
                        <a:rPr lang="ru-RU" sz="600" u="none" strike="noStrike" dirty="0" err="1">
                          <a:effectLst/>
                          <a:latin typeface="+mn-lt"/>
                        </a:rPr>
                        <a:t>дорог,мостов</a:t>
                      </a:r>
                      <a:r>
                        <a:rPr lang="ru-RU" sz="600" u="none" strike="noStrike" dirty="0">
                          <a:effectLst/>
                          <a:latin typeface="+mn-lt"/>
                        </a:rPr>
                        <a:t> и путепроводов местного значения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1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1BC2B-9722-4C37-8253-AE0D02A9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C9305C-1223-452B-905F-BE809172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7" y="1020125"/>
            <a:ext cx="8919221" cy="4132525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63A53C8-3403-48D0-B617-9248F16F0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536" y="1131590"/>
            <a:ext cx="8291264" cy="35425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A2F9EC-1D0E-43EA-BF31-35BA762C82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9602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5EEFF-3ADD-45D4-81EB-18C44523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843658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A22A28-BEAD-4FCA-A556-8A6C3A198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40036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B7A1DF-958B-4429-9CB7-67B0FF3447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0739B9-011F-4714-8EAB-159802A1F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60070"/>
              </p:ext>
            </p:extLst>
          </p:nvPr>
        </p:nvGraphicFramePr>
        <p:xfrm>
          <a:off x="323529" y="987574"/>
          <a:ext cx="8363271" cy="3977063"/>
        </p:xfrm>
        <a:graphic>
          <a:graphicData uri="http://schemas.openxmlformats.org/drawingml/2006/table">
            <a:tbl>
              <a:tblPr>
                <a:tableStyleId>{61139746-484A-4F92-B0BD-B6926064FB0F}</a:tableStyleId>
              </a:tblPr>
              <a:tblGrid>
                <a:gridCol w="349056">
                  <a:extLst>
                    <a:ext uri="{9D8B030D-6E8A-4147-A177-3AD203B41FA5}">
                      <a16:colId xmlns:a16="http://schemas.microsoft.com/office/drawing/2014/main" val="2316800579"/>
                    </a:ext>
                  </a:extLst>
                </a:gridCol>
                <a:gridCol w="2713630">
                  <a:extLst>
                    <a:ext uri="{9D8B030D-6E8A-4147-A177-3AD203B41FA5}">
                      <a16:colId xmlns:a16="http://schemas.microsoft.com/office/drawing/2014/main" val="1242174412"/>
                    </a:ext>
                  </a:extLst>
                </a:gridCol>
                <a:gridCol w="698112">
                  <a:extLst>
                    <a:ext uri="{9D8B030D-6E8A-4147-A177-3AD203B41FA5}">
                      <a16:colId xmlns:a16="http://schemas.microsoft.com/office/drawing/2014/main" val="4271112872"/>
                    </a:ext>
                  </a:extLst>
                </a:gridCol>
                <a:gridCol w="517955">
                  <a:extLst>
                    <a:ext uri="{9D8B030D-6E8A-4147-A177-3AD203B41FA5}">
                      <a16:colId xmlns:a16="http://schemas.microsoft.com/office/drawing/2014/main" val="244608051"/>
                    </a:ext>
                  </a:extLst>
                </a:gridCol>
                <a:gridCol w="495435">
                  <a:extLst>
                    <a:ext uri="{9D8B030D-6E8A-4147-A177-3AD203B41FA5}">
                      <a16:colId xmlns:a16="http://schemas.microsoft.com/office/drawing/2014/main" val="1082830626"/>
                    </a:ext>
                  </a:extLst>
                </a:gridCol>
                <a:gridCol w="380020">
                  <a:extLst>
                    <a:ext uri="{9D8B030D-6E8A-4147-A177-3AD203B41FA5}">
                      <a16:colId xmlns:a16="http://schemas.microsoft.com/office/drawing/2014/main" val="1805236725"/>
                    </a:ext>
                  </a:extLst>
                </a:gridCol>
                <a:gridCol w="413800">
                  <a:extLst>
                    <a:ext uri="{9D8B030D-6E8A-4147-A177-3AD203B41FA5}">
                      <a16:colId xmlns:a16="http://schemas.microsoft.com/office/drawing/2014/main" val="1122209741"/>
                    </a:ext>
                  </a:extLst>
                </a:gridCol>
                <a:gridCol w="388465">
                  <a:extLst>
                    <a:ext uri="{9D8B030D-6E8A-4147-A177-3AD203B41FA5}">
                      <a16:colId xmlns:a16="http://schemas.microsoft.com/office/drawing/2014/main" val="1035315770"/>
                    </a:ext>
                  </a:extLst>
                </a:gridCol>
                <a:gridCol w="422244">
                  <a:extLst>
                    <a:ext uri="{9D8B030D-6E8A-4147-A177-3AD203B41FA5}">
                      <a16:colId xmlns:a16="http://schemas.microsoft.com/office/drawing/2014/main" val="1648051431"/>
                    </a:ext>
                  </a:extLst>
                </a:gridCol>
                <a:gridCol w="1984554">
                  <a:extLst>
                    <a:ext uri="{9D8B030D-6E8A-4147-A177-3AD203B41FA5}">
                      <a16:colId xmlns:a16="http://schemas.microsoft.com/office/drawing/2014/main" val="2916418530"/>
                    </a:ext>
                  </a:extLst>
                </a:gridCol>
              </a:tblGrid>
              <a:tr h="145143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u="none" strike="noStrike" dirty="0">
                          <a:effectLst/>
                        </a:rPr>
                        <a:t>Планируемые результаты реализации программы «Цифровое муниципальное образование»</a:t>
                      </a:r>
                      <a:endParaRPr lang="ru-RU" sz="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543283"/>
                  </a:ext>
                </a:extLst>
              </a:tr>
              <a:tr h="18578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№ п/п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Планируемые результаты реализации </a:t>
                      </a:r>
                      <a:r>
                        <a:rPr lang="ru-RU" sz="400" u="none" strike="noStrike" dirty="0" err="1">
                          <a:effectLst/>
                        </a:rPr>
                        <a:t>муниципальнойрограммы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Тип показателя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>
                          <a:effectLst/>
                        </a:rPr>
                        <a:t>Единица измерения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Отчетный 2021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Планируемое значение по годам реализации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" u="none" strike="noStrike">
                          <a:effectLst/>
                        </a:rPr>
                        <a:t>Номер и название основного мероприятия в перечне мероприятий подпрограммы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 anchor="ctr"/>
                </a:tc>
                <a:extLst>
                  <a:ext uri="{0D108BD9-81ED-4DB2-BD59-A6C34878D82A}">
                    <a16:rowId xmlns:a16="http://schemas.microsoft.com/office/drawing/2014/main" val="3369683651"/>
                  </a:ext>
                </a:extLst>
              </a:tr>
              <a:tr h="98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2022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2023г.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2024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400" u="none" strike="noStrike" dirty="0">
                          <a:effectLst/>
                        </a:rPr>
                        <a:t>2025 г.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67453"/>
                  </a:ext>
                </a:extLst>
              </a:tr>
              <a:tr h="14644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1 «Снижение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634946"/>
                  </a:ext>
                </a:extLst>
              </a:tr>
              <a:tr h="650242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Доля граждан, имеющих доступ к получению государственных и муниципальных услуг по принципу «одного окна» по месту пребывания, в том числе в МФЦ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процент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100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«Совершенствование системы предоставления государственных и муниципальных услуг по принципу одного окна в многофункциональных центрах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1043780"/>
                  </a:ext>
                </a:extLst>
              </a:tr>
              <a:tr h="42382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96,9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01. Реализация общесистемных мер по повышению качества и доступности государственных и муниципальных услуг на территории муниципального образования»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88125803"/>
                  </a:ext>
                </a:extLst>
              </a:tr>
              <a:tr h="185783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Среднее время ожидания в очереди для получения государственных (муниципальных) услуг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Указной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минута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3,8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3,8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«Организация деятельности многофункциональных центров предоставления государственных и муниципальных услуг»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745575730"/>
                  </a:ext>
                </a:extLst>
              </a:tr>
              <a:tr h="173011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заявителей МФЦ, ожидающих в очереди более 11 минут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858153"/>
                  </a:ext>
                </a:extLst>
              </a:tr>
              <a:tr h="116115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1.5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Выполнение требований комфортности и доступности МФЦ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03206"/>
                  </a:ext>
                </a:extLst>
              </a:tr>
              <a:tr h="98697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gridSpan="9"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Подпрограмма 2 «Развитие информационной и технологической инфраструктуры экосистемы цифровой экономики муниципального образования Московской области»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71221"/>
                  </a:ext>
                </a:extLst>
              </a:tr>
              <a:tr h="394790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2.1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01 «Информационная инфраструктура»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095" marR="4008" marT="4008" marB="0"/>
                </a:tc>
                <a:extLst>
                  <a:ext uri="{0D108BD9-81ED-4DB2-BD59-A6C34878D82A}">
                    <a16:rowId xmlns:a16="http://schemas.microsoft.com/office/drawing/2014/main" val="1782552260"/>
                  </a:ext>
                </a:extLst>
              </a:tr>
              <a:tr h="296092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2.2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75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-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03 «Цифровое государственное управление»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3827579883"/>
                  </a:ext>
                </a:extLst>
              </a:tr>
              <a:tr h="766357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2.3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Увеличение доли з</a:t>
                      </a:r>
                      <a:r>
                        <a:rPr lang="ru-RU" sz="400" u="sng" strike="noStrike">
                          <a:effectLst/>
                        </a:rPr>
                        <a:t>аптипт</a:t>
                      </a:r>
                      <a:r>
                        <a:rPr lang="ru-RU" sz="400" u="none" strike="noStrike">
                          <a:effectLst/>
                        </a:rPr>
                        <a:t>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97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1921640466"/>
                  </a:ext>
                </a:extLst>
              </a:tr>
              <a:tr h="296092"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2.4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Отраслевой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процент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>
                          <a:effectLst/>
                        </a:rPr>
                        <a:t>100</a:t>
                      </a:r>
                      <a:endParaRPr lang="ru-RU" sz="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400" u="none" strike="noStrike" dirty="0">
                          <a:effectLst/>
                        </a:rPr>
                        <a:t>Основное мероприятие 02 «Информационная безопасность»</a:t>
                      </a:r>
                      <a:endParaRPr lang="ru-RU" sz="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08" marR="4008" marT="4008" marB="0"/>
                </a:tc>
                <a:extLst>
                  <a:ext uri="{0D108BD9-81ED-4DB2-BD59-A6C34878D82A}">
                    <a16:rowId xmlns:a16="http://schemas.microsoft.com/office/drawing/2014/main" val="2289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834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5DB4E-D032-44D4-AC35-F0F03968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427575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985483-C121-477A-B4DB-60F2EF62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7" y="843558"/>
            <a:ext cx="8561247" cy="40756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7DCC0-90DB-43EB-ADE5-E55FA14A49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76FA12B-8C23-4BB4-805E-4D99934F9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66213"/>
              </p:ext>
            </p:extLst>
          </p:nvPr>
        </p:nvGraphicFramePr>
        <p:xfrm>
          <a:off x="323527" y="843559"/>
          <a:ext cx="8561247" cy="4271422"/>
        </p:xfrm>
        <a:graphic>
          <a:graphicData uri="http://schemas.openxmlformats.org/drawingml/2006/table">
            <a:tbl>
              <a:tblPr/>
              <a:tblGrid>
                <a:gridCol w="356600">
                  <a:extLst>
                    <a:ext uri="{9D8B030D-6E8A-4147-A177-3AD203B41FA5}">
                      <a16:colId xmlns:a16="http://schemas.microsoft.com/office/drawing/2014/main" val="3180549733"/>
                    </a:ext>
                  </a:extLst>
                </a:gridCol>
                <a:gridCol w="2772268">
                  <a:extLst>
                    <a:ext uri="{9D8B030D-6E8A-4147-A177-3AD203B41FA5}">
                      <a16:colId xmlns:a16="http://schemas.microsoft.com/office/drawing/2014/main" val="3549743797"/>
                    </a:ext>
                  </a:extLst>
                </a:gridCol>
                <a:gridCol w="713199">
                  <a:extLst>
                    <a:ext uri="{9D8B030D-6E8A-4147-A177-3AD203B41FA5}">
                      <a16:colId xmlns:a16="http://schemas.microsoft.com/office/drawing/2014/main" val="354959610"/>
                    </a:ext>
                  </a:extLst>
                </a:gridCol>
                <a:gridCol w="529146">
                  <a:extLst>
                    <a:ext uri="{9D8B030D-6E8A-4147-A177-3AD203B41FA5}">
                      <a16:colId xmlns:a16="http://schemas.microsoft.com/office/drawing/2014/main" val="3155293900"/>
                    </a:ext>
                  </a:extLst>
                </a:gridCol>
                <a:gridCol w="506138">
                  <a:extLst>
                    <a:ext uri="{9D8B030D-6E8A-4147-A177-3AD203B41FA5}">
                      <a16:colId xmlns:a16="http://schemas.microsoft.com/office/drawing/2014/main" val="2571323407"/>
                    </a:ext>
                  </a:extLst>
                </a:gridCol>
                <a:gridCol w="391110">
                  <a:extLst>
                    <a:ext uri="{9D8B030D-6E8A-4147-A177-3AD203B41FA5}">
                      <a16:colId xmlns:a16="http://schemas.microsoft.com/office/drawing/2014/main" val="2004925393"/>
                    </a:ext>
                  </a:extLst>
                </a:gridCol>
                <a:gridCol w="425616">
                  <a:extLst>
                    <a:ext uri="{9D8B030D-6E8A-4147-A177-3AD203B41FA5}">
                      <a16:colId xmlns:a16="http://schemas.microsoft.com/office/drawing/2014/main" val="505847880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3817845569"/>
                    </a:ext>
                  </a:extLst>
                </a:gridCol>
                <a:gridCol w="437122">
                  <a:extLst>
                    <a:ext uri="{9D8B030D-6E8A-4147-A177-3AD203B41FA5}">
                      <a16:colId xmlns:a16="http://schemas.microsoft.com/office/drawing/2014/main" val="961937484"/>
                    </a:ext>
                  </a:extLst>
                </a:gridCol>
                <a:gridCol w="2027436">
                  <a:extLst>
                    <a:ext uri="{9D8B030D-6E8A-4147-A177-3AD203B41FA5}">
                      <a16:colId xmlns:a16="http://schemas.microsoft.com/office/drawing/2014/main" val="1257668267"/>
                    </a:ext>
                  </a:extLst>
                </a:gridCol>
              </a:tblGrid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02 «Информационная безопасность»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300283"/>
                  </a:ext>
                </a:extLst>
              </a:tr>
              <a:tr h="527727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документов служебной переписки ОМСУ муниципального образования Московской области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иих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879423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 проникновения ЕСИА в муниципальном образовании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2630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Качественные услуги - Доля муниципальных (государственных) услуг, по которым нарушены регламентные сроки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84214"/>
                  </a:ext>
                </a:extLst>
              </a:tr>
              <a:tr h="265263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Удобные услуги -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687390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2.9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Повторные обращения - Доля обращений, поступивших на портал «Добродел», по которым поступили повторные обращения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6831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Отложенные решения - Доля отложенных решений от числа ответов, предоставленных на портале «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Добродел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» (два и более раз)»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237599"/>
                  </a:ext>
                </a:extLst>
              </a:tr>
              <a:tr h="177775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2.11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Ответь вовремя - Доля жалоб, поступивших на портал «Добродел», по которым нарушен срок подготовки ответа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Рейтинг-45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03 «Цифровое государственное управление»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053035"/>
                  </a:ext>
                </a:extLst>
              </a:tr>
              <a:tr h="440239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общеобразовательных организаций в муниципальном образовании Московской области, подключенных к сети Интернет на скорости: для общеобразовательных организаций, расположенных в городских населенных пунктах, - не менее 100 Мбит/с; для общеобразовательных организаций, расположенных в сельских населенных пунктах, - не менее 50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05 «1)2 Федеральный проект «Информационная инфраструктура»»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324981"/>
                  </a:ext>
                </a:extLst>
              </a:tr>
              <a:tr h="352751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2.13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 </a:t>
                      </a:r>
                      <a:r>
                        <a:rPr lang="ru-RU" sz="6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информационнотелекоммуникационную</a:t>
                      </a:r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Обращение Губернатора Московской области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87,7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01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341769"/>
                  </a:ext>
                </a:extLst>
              </a:tr>
              <a:tr h="613278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2.14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информационнотелекоммуникационную сеть Интернет на скорости: для учреждений культуры, расположенных в городских населенных пунктах, - не менее 50 Мбит/с; для учреждений культуры, расположенных в сельских населенных пунктах, - не менее 10 Мбит/с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Отраслевой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Основное мероприятие 04 «Цифровая культура»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0215388"/>
                  </a:ext>
                </a:extLst>
              </a:tr>
              <a:tr h="511472"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2.15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2925" marR="2925" marT="2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Региональны й проект «Цифровая образователь ная среда»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Показате ль отсутство вал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15,38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Основное мероприятие 1)2. Федеральный проект «Информационная инфраструктура»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441693"/>
                  </a:ext>
                </a:extLst>
              </a:tr>
              <a:tr h="282782"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2.16</a:t>
                      </a:r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2925" marR="2925" marT="29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733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27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23528" y="123478"/>
            <a:ext cx="548640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Основные задачи и приоритеты бюджетной политики</a:t>
            </a:r>
            <a:endParaRPr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995686"/>
            <a:ext cx="8496944" cy="2880320"/>
          </a:xfrm>
        </p:spPr>
        <p:txBody>
          <a:bodyPr/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Реализация Указов и поручений Президента РФ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Губернатора Московской области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Исполнение поручений Главы городского округа Котельники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Открытость и прозрачность бюджетных данных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Планирование расходов в рамках муниципальных программ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Повышение эффективности бюджетных расходов</a:t>
            </a:r>
          </a:p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Обеспечение в приоритетном порядке социально-значимых расходов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62322-7E9B-4D31-A92A-9FEAC0E2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0"/>
            <a:ext cx="8435280" cy="771650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FA85A0-6C8E-4411-8B8F-058C7B8AA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915566"/>
            <a:ext cx="8712968" cy="4032448"/>
          </a:xfrm>
        </p:spPr>
        <p:txBody>
          <a:bodyPr/>
          <a:lstStyle/>
          <a:p>
            <a:pPr marL="7620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D2501-6EAF-4059-9492-C3A4605B17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DA9099C-3715-421B-BDDA-8513428D2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531390"/>
              </p:ext>
            </p:extLst>
          </p:nvPr>
        </p:nvGraphicFramePr>
        <p:xfrm>
          <a:off x="179512" y="915566"/>
          <a:ext cx="8712969" cy="4031037"/>
        </p:xfrm>
        <a:graphic>
          <a:graphicData uri="http://schemas.openxmlformats.org/drawingml/2006/table">
            <a:tbl>
              <a:tblPr/>
              <a:tblGrid>
                <a:gridCol w="498182">
                  <a:extLst>
                    <a:ext uri="{9D8B030D-6E8A-4147-A177-3AD203B41FA5}">
                      <a16:colId xmlns:a16="http://schemas.microsoft.com/office/drawing/2014/main" val="2454561444"/>
                    </a:ext>
                  </a:extLst>
                </a:gridCol>
                <a:gridCol w="1805904">
                  <a:extLst>
                    <a:ext uri="{9D8B030D-6E8A-4147-A177-3AD203B41FA5}">
                      <a16:colId xmlns:a16="http://schemas.microsoft.com/office/drawing/2014/main" val="2179664424"/>
                    </a:ext>
                  </a:extLst>
                </a:gridCol>
                <a:gridCol w="560454">
                  <a:extLst>
                    <a:ext uri="{9D8B030D-6E8A-4147-A177-3AD203B41FA5}">
                      <a16:colId xmlns:a16="http://schemas.microsoft.com/office/drawing/2014/main" val="2517126331"/>
                    </a:ext>
                  </a:extLst>
                </a:gridCol>
                <a:gridCol w="643484">
                  <a:extLst>
                    <a:ext uri="{9D8B030D-6E8A-4147-A177-3AD203B41FA5}">
                      <a16:colId xmlns:a16="http://schemas.microsoft.com/office/drawing/2014/main" val="3367409465"/>
                    </a:ext>
                  </a:extLst>
                </a:gridCol>
                <a:gridCol w="521533">
                  <a:extLst>
                    <a:ext uri="{9D8B030D-6E8A-4147-A177-3AD203B41FA5}">
                      <a16:colId xmlns:a16="http://schemas.microsoft.com/office/drawing/2014/main" val="3387152970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2351800021"/>
                    </a:ext>
                  </a:extLst>
                </a:gridCol>
                <a:gridCol w="539695">
                  <a:extLst>
                    <a:ext uri="{9D8B030D-6E8A-4147-A177-3AD203B41FA5}">
                      <a16:colId xmlns:a16="http://schemas.microsoft.com/office/drawing/2014/main" val="506787943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145654585"/>
                    </a:ext>
                  </a:extLst>
                </a:gridCol>
                <a:gridCol w="591588">
                  <a:extLst>
                    <a:ext uri="{9D8B030D-6E8A-4147-A177-3AD203B41FA5}">
                      <a16:colId xmlns:a16="http://schemas.microsoft.com/office/drawing/2014/main" val="1935392778"/>
                    </a:ext>
                  </a:extLst>
                </a:gridCol>
                <a:gridCol w="2420846">
                  <a:extLst>
                    <a:ext uri="{9D8B030D-6E8A-4147-A177-3AD203B41FA5}">
                      <a16:colId xmlns:a16="http://schemas.microsoft.com/office/drawing/2014/main" val="1146326938"/>
                    </a:ext>
                  </a:extLst>
                </a:gridCol>
              </a:tblGrid>
              <a:tr h="112954">
                <a:tc gridSpan="10">
                  <a:txBody>
                    <a:bodyPr/>
                    <a:lstStyle/>
                    <a:p>
                      <a:pPr algn="ctr" fontAlgn="t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ПРОГРАММФ Архитектура и градостроительство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926007"/>
                  </a:ext>
                </a:extLst>
              </a:tr>
              <a:tr h="12424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 реализации муниципальной программы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Тип показателя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 измерения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2021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Планируемое значение показателя по годам          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основного мероприятия в перечне мероприятий подпрограммы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161872"/>
                  </a:ext>
                </a:extLst>
              </a:tr>
              <a:tr h="112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059132"/>
                  </a:ext>
                </a:extLst>
              </a:tr>
              <a:tr h="11860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 "Разработка Генерального плана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79518"/>
                  </a:ext>
                </a:extLst>
              </a:tr>
              <a:tr h="5082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1 Наличие утвержденного в актуальной версии  генерального плана городского округа  (внесение изменений в генеральный план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559987"/>
                  </a:ext>
                </a:extLst>
              </a:tr>
              <a:tr h="6890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2 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03. Разработка и внесение изменений в документы градостроительного зонирования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307382"/>
                  </a:ext>
                </a:extLst>
              </a:tr>
              <a:tr h="7101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3 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04. Обеспечение разработки и внесение изменений в нормативы градостроительного проектирования городского округа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561472"/>
                  </a:ext>
                </a:extLst>
              </a:tr>
              <a:tr h="5139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4          Наличие утверждённой карты планируемого размещения объектов местного значения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Отраслевой показатель 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 / 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нет*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02. Разработка и внесение изменений в документы территориального планирования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363673"/>
                  </a:ext>
                </a:extLst>
              </a:tr>
              <a:tr h="101659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II "Реализация политики пространственного развития городского округа"</a:t>
                      </a:r>
                    </a:p>
                  </a:txBody>
                  <a:tcPr marL="3871" marR="3871" marT="3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9085"/>
                  </a:ext>
                </a:extLst>
              </a:tr>
              <a:tr h="4913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Целевой показатель Количество ликвидированных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Рейтинг-45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04  Обеспечение мер по ликвидации самовольных, недостроенных и аварийных объектов на территории муниципального образования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770179"/>
                  </a:ext>
                </a:extLst>
              </a:tr>
              <a:tr h="5478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2.2.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выполнения органом местного самоуправления государственных полномочий, переданных в соответствии с Законом МО № 107/2014-ОЗ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показатель муниципальной программы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03  Финансовое обеспечение выполнения отдельных государственных полномочий в сфере архитектуры и градостроительства, переданных органам местного самоуправления муниципальных образований МО</a:t>
                      </a:r>
                    </a:p>
                  </a:txBody>
                  <a:tcPr marL="3871" marR="3871" marT="387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798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12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E8202A-6DCE-4A33-AD60-39023798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25" y="771550"/>
            <a:ext cx="8625550" cy="41764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F47FE5-581E-45E4-A9A8-D06717D6F1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745680"/>
              </p:ext>
            </p:extLst>
          </p:nvPr>
        </p:nvGraphicFramePr>
        <p:xfrm>
          <a:off x="323528" y="771550"/>
          <a:ext cx="8496944" cy="41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" name="Worksheet" r:id="rId3" imgW="9705877" imgH="6296130" progId="Excel.Sheet.12">
                  <p:embed/>
                </p:oleObj>
              </mc:Choice>
              <mc:Fallback>
                <p:oleObj name="Worksheet" r:id="rId3" imgW="9705877" imgH="62961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771550"/>
                        <a:ext cx="8496944" cy="41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1382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E8202A-6DCE-4A33-AD60-39023798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25" y="771550"/>
            <a:ext cx="8625550" cy="41764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1D71C02-75ED-4C15-9131-31B13E9D16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085672"/>
              </p:ext>
            </p:extLst>
          </p:nvPr>
        </p:nvGraphicFramePr>
        <p:xfrm>
          <a:off x="259225" y="938213"/>
          <a:ext cx="8625550" cy="39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Worksheet" r:id="rId3" imgW="9706096" imgH="5200752" progId="Excel.Sheet.12">
                  <p:embed/>
                </p:oleObj>
              </mc:Choice>
              <mc:Fallback>
                <p:oleObj name="Worksheet" r:id="rId3" imgW="9706096" imgH="5200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225" y="938213"/>
                        <a:ext cx="8625550" cy="39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8790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AFE6A-BCB3-49AE-B413-84C5D269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25" y="-100"/>
            <a:ext cx="8633255" cy="627634"/>
          </a:xfrm>
        </p:spPr>
        <p:txBody>
          <a:bodyPr/>
          <a:lstStyle/>
          <a:p>
            <a:r>
              <a:rPr lang="ru-RU" sz="2400" kern="1200" dirty="0">
                <a:solidFill>
                  <a:prstClr val="white"/>
                </a:solidFill>
                <a:latin typeface="Times New Roman" panose="02020603050405020304" pitchFamily="18" charset="0"/>
              </a:rPr>
              <a:t>Планируемые результаты реализации муниципальных программ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0F46D-AD5E-40AF-AFD5-3177E22C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771550"/>
            <a:ext cx="8625550" cy="417646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4E8202A-6DCE-4A33-AD60-390237980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225" y="771550"/>
            <a:ext cx="8625550" cy="4176464"/>
          </a:xfrm>
        </p:spPr>
        <p:txBody>
          <a:bodyPr/>
          <a:lstStyle/>
          <a:p>
            <a:pPr marL="7620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36C4EE-3250-4AC6-AD85-AB7FACC86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6286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"/>
          <p:cNvSpPr txBox="1">
            <a:spLocks noGrp="1"/>
          </p:cNvSpPr>
          <p:nvPr>
            <p:ph type="sldNum" idx="12"/>
          </p:nvPr>
        </p:nvSpPr>
        <p:spPr>
          <a:xfrm>
            <a:off x="259225" y="4674100"/>
            <a:ext cx="481500" cy="24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5496" y="51470"/>
            <a:ext cx="9108504" cy="830997"/>
          </a:xfrm>
          <a:prstGeom prst="rect">
            <a:avLst/>
          </a:prstGeom>
          <a:noFill/>
          <a:effectLst>
            <a:outerShdw dist="38100" dir="960000" sx="126000" sy="126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Информация о расходах бюджета с учетом интересов целевых групп пользователей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939372"/>
              </p:ext>
            </p:extLst>
          </p:nvPr>
        </p:nvGraphicFramePr>
        <p:xfrm>
          <a:off x="161257" y="882467"/>
          <a:ext cx="8856982" cy="4090889"/>
        </p:xfrm>
        <a:graphic>
          <a:graphicData uri="http://schemas.openxmlformats.org/drawingml/2006/table">
            <a:tbl>
              <a:tblPr firstRow="1" firstCol="1" bandRow="1">
                <a:tableStyleId>{61139746-484A-4F92-B0BD-B6926064FB0F}</a:tableStyleId>
              </a:tblPr>
              <a:tblGrid>
                <a:gridCol w="2426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8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Наименование меры социальной поддержки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Количество получателей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 2021 году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 расходов, тыс. руб.</a:t>
                      </a:r>
                      <a:endParaRPr lang="ru-RU" sz="80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Количество получателей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 2022 году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Объем  расходов, тыс. руб.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Возмещение расходов за </a:t>
                      </a:r>
                      <a:r>
                        <a:rPr lang="ru-RU" sz="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найм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ru-RU" sz="8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поднайм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) жилых помещений врачам государственных учреждений здравоохранения городского округа Котельники Московской области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6 000,0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828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Предоставление гражданам субсидий на оплату жилого помещения и коммунальных услуг, в том числе на предоставление гражданам субсидий на оплату жилого помещения и коммунальных услуг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856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12 077,0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625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8 820,4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Оказание государственной поддержки молодым семьям в виде социальных выплат на приобретение жилого помещения или строительство индивидуального жилого дома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6 457,0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6 749,5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32 766,0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46 745,0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Выплаты ежегодной материальной помощи ко дню: Пожилых людей, Освобождения узников фашистских лагерей, Жертвам политических репрессий, Инвалидов, Защитника Отечества, Победы и т.д.)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333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2 064,0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442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2 740,0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6521" marR="2652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2088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16 547,0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2 109</a:t>
                      </a:r>
                    </a:p>
                  </a:txBody>
                  <a:tcPr marL="26521" marR="265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16 712,0</a:t>
                      </a:r>
                    </a:p>
                  </a:txBody>
                  <a:tcPr marL="26521" marR="2652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139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539552" y="267494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Федеральные проекты реализуемые на территории города </a:t>
            </a:r>
            <a:br>
              <a:rPr lang="ru-RU" sz="2800" dirty="0"/>
            </a:br>
            <a:r>
              <a:rPr lang="ru-RU" sz="2800" dirty="0"/>
              <a:t>Котельники</a:t>
            </a:r>
            <a:endParaRPr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67508"/>
            <a:ext cx="1968930" cy="2715766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16088" y="2324154"/>
            <a:ext cx="5040560" cy="339980"/>
            <a:chOff x="3635896" y="1707654"/>
            <a:chExt cx="5040560" cy="339980"/>
          </a:xfrm>
        </p:grpSpPr>
        <p:sp>
          <p:nvSpPr>
            <p:cNvPr id="385" name="Google Shape;385;p37"/>
            <p:cNvSpPr txBox="1"/>
            <p:nvPr/>
          </p:nvSpPr>
          <p:spPr>
            <a:xfrm>
              <a:off x="4211960" y="1737570"/>
              <a:ext cx="4464496" cy="280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Цифровое государственное управление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9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44379" y="3723878"/>
            <a:ext cx="5040560" cy="618156"/>
            <a:chOff x="3635896" y="1568566"/>
            <a:chExt cx="5040560" cy="618156"/>
          </a:xfrm>
        </p:grpSpPr>
        <p:sp>
          <p:nvSpPr>
            <p:cNvPr id="15" name="Google Shape;385;p37"/>
            <p:cNvSpPr txBox="1"/>
            <p:nvPr/>
          </p:nvSpPr>
          <p:spPr>
            <a:xfrm>
              <a:off x="4211960" y="1568566"/>
              <a:ext cx="4464496" cy="618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Формирование комфортной городской среды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16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16088" y="2787774"/>
            <a:ext cx="5040560" cy="840122"/>
            <a:chOff x="3635896" y="1477344"/>
            <a:chExt cx="5040560" cy="840122"/>
          </a:xfrm>
        </p:grpSpPr>
        <p:sp>
          <p:nvSpPr>
            <p:cNvPr id="21" name="Google Shape;385;p37"/>
            <p:cNvSpPr txBox="1"/>
            <p:nvPr/>
          </p:nvSpPr>
          <p:spPr>
            <a:xfrm>
              <a:off x="4211960" y="1477344"/>
              <a:ext cx="4464496" cy="840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100"/>
              </a:pPr>
              <a:r>
                <a:rPr lang="ru-RU" sz="1800" dirty="0">
                  <a:solidFill>
                    <a:schemeClr val="accent5">
                      <a:lumMod val="75000"/>
                    </a:schemeClr>
                  </a:solidFill>
                  <a:latin typeface="Candara" panose="020E0502030303020204" pitchFamily="34" charset="0"/>
                  <a:ea typeface="Chivo"/>
                  <a:cs typeface="Chivo"/>
                  <a:sym typeface="Chivo"/>
                </a:rPr>
                <a:t>Содействие занятости женщин – создание условий дошкольного образования для детей в возрасте до трех лет</a:t>
              </a:r>
              <a:endParaRPr sz="18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Chivo"/>
                <a:cs typeface="Chivo"/>
                <a:sym typeface="Chivo"/>
              </a:endParaRPr>
            </a:p>
          </p:txBody>
        </p:sp>
        <p:sp>
          <p:nvSpPr>
            <p:cNvPr id="22" name="Google Shape;607;p38"/>
            <p:cNvSpPr/>
            <p:nvPr/>
          </p:nvSpPr>
          <p:spPr>
            <a:xfrm>
              <a:off x="3635896" y="1707654"/>
              <a:ext cx="339959" cy="339980"/>
            </a:xfrm>
            <a:custGeom>
              <a:avLst/>
              <a:gdLst/>
              <a:ahLst/>
              <a:cxnLst/>
              <a:rect l="l" t="t" r="r" b="b"/>
              <a:pathLst>
                <a:path w="16266" h="16267" extrusionOk="0">
                  <a:moveTo>
                    <a:pt x="11503" y="5349"/>
                  </a:moveTo>
                  <a:lnTo>
                    <a:pt x="11650" y="5398"/>
                  </a:lnTo>
                  <a:lnTo>
                    <a:pt x="11796" y="5447"/>
                  </a:lnTo>
                  <a:lnTo>
                    <a:pt x="11919" y="5545"/>
                  </a:lnTo>
                  <a:lnTo>
                    <a:pt x="12065" y="5691"/>
                  </a:lnTo>
                  <a:lnTo>
                    <a:pt x="12163" y="5838"/>
                  </a:lnTo>
                  <a:lnTo>
                    <a:pt x="12212" y="6033"/>
                  </a:lnTo>
                  <a:lnTo>
                    <a:pt x="12236" y="6229"/>
                  </a:lnTo>
                  <a:lnTo>
                    <a:pt x="12236" y="6375"/>
                  </a:lnTo>
                  <a:lnTo>
                    <a:pt x="12187" y="6522"/>
                  </a:lnTo>
                  <a:lnTo>
                    <a:pt x="12138" y="6644"/>
                  </a:lnTo>
                  <a:lnTo>
                    <a:pt x="12041" y="6766"/>
                  </a:lnTo>
                  <a:lnTo>
                    <a:pt x="7938" y="10893"/>
                  </a:lnTo>
                  <a:lnTo>
                    <a:pt x="7816" y="11015"/>
                  </a:lnTo>
                  <a:lnTo>
                    <a:pt x="7645" y="11113"/>
                  </a:lnTo>
                  <a:lnTo>
                    <a:pt x="7474" y="11186"/>
                  </a:lnTo>
                  <a:lnTo>
                    <a:pt x="7303" y="11211"/>
                  </a:lnTo>
                  <a:lnTo>
                    <a:pt x="7083" y="11211"/>
                  </a:lnTo>
                  <a:lnTo>
                    <a:pt x="6912" y="11162"/>
                  </a:lnTo>
                  <a:lnTo>
                    <a:pt x="6765" y="11064"/>
                  </a:lnTo>
                  <a:lnTo>
                    <a:pt x="6619" y="10967"/>
                  </a:lnTo>
                  <a:lnTo>
                    <a:pt x="4567" y="8915"/>
                  </a:lnTo>
                  <a:lnTo>
                    <a:pt x="4470" y="8769"/>
                  </a:lnTo>
                  <a:lnTo>
                    <a:pt x="4372" y="8622"/>
                  </a:lnTo>
                  <a:lnTo>
                    <a:pt x="4323" y="8451"/>
                  </a:lnTo>
                  <a:lnTo>
                    <a:pt x="4323" y="8280"/>
                  </a:lnTo>
                  <a:lnTo>
                    <a:pt x="4323" y="8109"/>
                  </a:lnTo>
                  <a:lnTo>
                    <a:pt x="4372" y="7938"/>
                  </a:lnTo>
                  <a:lnTo>
                    <a:pt x="4470" y="7792"/>
                  </a:lnTo>
                  <a:lnTo>
                    <a:pt x="4567" y="7670"/>
                  </a:lnTo>
                  <a:lnTo>
                    <a:pt x="4714" y="7547"/>
                  </a:lnTo>
                  <a:lnTo>
                    <a:pt x="4860" y="7474"/>
                  </a:lnTo>
                  <a:lnTo>
                    <a:pt x="5031" y="7425"/>
                  </a:lnTo>
                  <a:lnTo>
                    <a:pt x="5202" y="7401"/>
                  </a:lnTo>
                  <a:lnTo>
                    <a:pt x="5373" y="7425"/>
                  </a:lnTo>
                  <a:lnTo>
                    <a:pt x="5520" y="7474"/>
                  </a:lnTo>
                  <a:lnTo>
                    <a:pt x="5691" y="7547"/>
                  </a:lnTo>
                  <a:lnTo>
                    <a:pt x="5813" y="7670"/>
                  </a:lnTo>
                  <a:lnTo>
                    <a:pt x="7181" y="9013"/>
                  </a:lnTo>
                  <a:lnTo>
                    <a:pt x="10673" y="5667"/>
                  </a:lnTo>
                  <a:lnTo>
                    <a:pt x="10820" y="5520"/>
                  </a:lnTo>
                  <a:lnTo>
                    <a:pt x="10991" y="5423"/>
                  </a:lnTo>
                  <a:lnTo>
                    <a:pt x="11161" y="5374"/>
                  </a:lnTo>
                  <a:lnTo>
                    <a:pt x="11357" y="5349"/>
                  </a:lnTo>
                  <a:close/>
                  <a:moveTo>
                    <a:pt x="7718" y="1"/>
                  </a:moveTo>
                  <a:lnTo>
                    <a:pt x="7303" y="50"/>
                  </a:lnTo>
                  <a:lnTo>
                    <a:pt x="6887" y="98"/>
                  </a:lnTo>
                  <a:lnTo>
                    <a:pt x="6497" y="172"/>
                  </a:lnTo>
                  <a:lnTo>
                    <a:pt x="6106" y="245"/>
                  </a:lnTo>
                  <a:lnTo>
                    <a:pt x="5715" y="367"/>
                  </a:lnTo>
                  <a:lnTo>
                    <a:pt x="5349" y="489"/>
                  </a:lnTo>
                  <a:lnTo>
                    <a:pt x="4958" y="636"/>
                  </a:lnTo>
                  <a:lnTo>
                    <a:pt x="4616" y="807"/>
                  </a:lnTo>
                  <a:lnTo>
                    <a:pt x="4250" y="978"/>
                  </a:lnTo>
                  <a:lnTo>
                    <a:pt x="3908" y="1173"/>
                  </a:lnTo>
                  <a:lnTo>
                    <a:pt x="3590" y="1393"/>
                  </a:lnTo>
                  <a:lnTo>
                    <a:pt x="3273" y="1613"/>
                  </a:lnTo>
                  <a:lnTo>
                    <a:pt x="2955" y="1857"/>
                  </a:lnTo>
                  <a:lnTo>
                    <a:pt x="2662" y="2125"/>
                  </a:lnTo>
                  <a:lnTo>
                    <a:pt x="2394" y="2394"/>
                  </a:lnTo>
                  <a:lnTo>
                    <a:pt x="2125" y="2663"/>
                  </a:lnTo>
                  <a:lnTo>
                    <a:pt x="1856" y="2956"/>
                  </a:lnTo>
                  <a:lnTo>
                    <a:pt x="1612" y="3273"/>
                  </a:lnTo>
                  <a:lnTo>
                    <a:pt x="1392" y="3591"/>
                  </a:lnTo>
                  <a:lnTo>
                    <a:pt x="1172" y="3908"/>
                  </a:lnTo>
                  <a:lnTo>
                    <a:pt x="977" y="4250"/>
                  </a:lnTo>
                  <a:lnTo>
                    <a:pt x="806" y="4617"/>
                  </a:lnTo>
                  <a:lnTo>
                    <a:pt x="635" y="4959"/>
                  </a:lnTo>
                  <a:lnTo>
                    <a:pt x="489" y="5349"/>
                  </a:lnTo>
                  <a:lnTo>
                    <a:pt x="366" y="5716"/>
                  </a:lnTo>
                  <a:lnTo>
                    <a:pt x="244" y="6106"/>
                  </a:lnTo>
                  <a:lnTo>
                    <a:pt x="171" y="6497"/>
                  </a:lnTo>
                  <a:lnTo>
                    <a:pt x="98" y="6888"/>
                  </a:lnTo>
                  <a:lnTo>
                    <a:pt x="49" y="7303"/>
                  </a:lnTo>
                  <a:lnTo>
                    <a:pt x="0" y="7718"/>
                  </a:lnTo>
                  <a:lnTo>
                    <a:pt x="0" y="8134"/>
                  </a:lnTo>
                  <a:lnTo>
                    <a:pt x="0" y="8549"/>
                  </a:lnTo>
                  <a:lnTo>
                    <a:pt x="49" y="8964"/>
                  </a:lnTo>
                  <a:lnTo>
                    <a:pt x="98" y="9379"/>
                  </a:lnTo>
                  <a:lnTo>
                    <a:pt x="171" y="9770"/>
                  </a:lnTo>
                  <a:lnTo>
                    <a:pt x="244" y="10161"/>
                  </a:lnTo>
                  <a:lnTo>
                    <a:pt x="366" y="10551"/>
                  </a:lnTo>
                  <a:lnTo>
                    <a:pt x="489" y="10918"/>
                  </a:lnTo>
                  <a:lnTo>
                    <a:pt x="635" y="11309"/>
                  </a:lnTo>
                  <a:lnTo>
                    <a:pt x="806" y="11650"/>
                  </a:lnTo>
                  <a:lnTo>
                    <a:pt x="977" y="12017"/>
                  </a:lnTo>
                  <a:lnTo>
                    <a:pt x="1172" y="12359"/>
                  </a:lnTo>
                  <a:lnTo>
                    <a:pt x="1392" y="12676"/>
                  </a:lnTo>
                  <a:lnTo>
                    <a:pt x="1612" y="12994"/>
                  </a:lnTo>
                  <a:lnTo>
                    <a:pt x="1856" y="13311"/>
                  </a:lnTo>
                  <a:lnTo>
                    <a:pt x="2125" y="13604"/>
                  </a:lnTo>
                  <a:lnTo>
                    <a:pt x="2394" y="13873"/>
                  </a:lnTo>
                  <a:lnTo>
                    <a:pt x="2662" y="14142"/>
                  </a:lnTo>
                  <a:lnTo>
                    <a:pt x="2955" y="14410"/>
                  </a:lnTo>
                  <a:lnTo>
                    <a:pt x="3273" y="14655"/>
                  </a:lnTo>
                  <a:lnTo>
                    <a:pt x="3590" y="14874"/>
                  </a:lnTo>
                  <a:lnTo>
                    <a:pt x="3908" y="15094"/>
                  </a:lnTo>
                  <a:lnTo>
                    <a:pt x="4250" y="15290"/>
                  </a:lnTo>
                  <a:lnTo>
                    <a:pt x="4616" y="15460"/>
                  </a:lnTo>
                  <a:lnTo>
                    <a:pt x="4958" y="15631"/>
                  </a:lnTo>
                  <a:lnTo>
                    <a:pt x="5349" y="15778"/>
                  </a:lnTo>
                  <a:lnTo>
                    <a:pt x="5715" y="15900"/>
                  </a:lnTo>
                  <a:lnTo>
                    <a:pt x="6106" y="16022"/>
                  </a:lnTo>
                  <a:lnTo>
                    <a:pt x="6497" y="16095"/>
                  </a:lnTo>
                  <a:lnTo>
                    <a:pt x="6887" y="16169"/>
                  </a:lnTo>
                  <a:lnTo>
                    <a:pt x="7303" y="16218"/>
                  </a:lnTo>
                  <a:lnTo>
                    <a:pt x="7718" y="16266"/>
                  </a:lnTo>
                  <a:lnTo>
                    <a:pt x="8548" y="16266"/>
                  </a:lnTo>
                  <a:lnTo>
                    <a:pt x="8963" y="16218"/>
                  </a:lnTo>
                  <a:lnTo>
                    <a:pt x="9379" y="16169"/>
                  </a:lnTo>
                  <a:lnTo>
                    <a:pt x="9769" y="16095"/>
                  </a:lnTo>
                  <a:lnTo>
                    <a:pt x="10160" y="16022"/>
                  </a:lnTo>
                  <a:lnTo>
                    <a:pt x="10551" y="15900"/>
                  </a:lnTo>
                  <a:lnTo>
                    <a:pt x="10942" y="15778"/>
                  </a:lnTo>
                  <a:lnTo>
                    <a:pt x="11308" y="15631"/>
                  </a:lnTo>
                  <a:lnTo>
                    <a:pt x="11650" y="15460"/>
                  </a:lnTo>
                  <a:lnTo>
                    <a:pt x="12016" y="15290"/>
                  </a:lnTo>
                  <a:lnTo>
                    <a:pt x="12358" y="15094"/>
                  </a:lnTo>
                  <a:lnTo>
                    <a:pt x="12676" y="14874"/>
                  </a:lnTo>
                  <a:lnTo>
                    <a:pt x="12993" y="14655"/>
                  </a:lnTo>
                  <a:lnTo>
                    <a:pt x="13311" y="14410"/>
                  </a:lnTo>
                  <a:lnTo>
                    <a:pt x="13604" y="14142"/>
                  </a:lnTo>
                  <a:lnTo>
                    <a:pt x="13872" y="13873"/>
                  </a:lnTo>
                  <a:lnTo>
                    <a:pt x="14166" y="13604"/>
                  </a:lnTo>
                  <a:lnTo>
                    <a:pt x="14410" y="13311"/>
                  </a:lnTo>
                  <a:lnTo>
                    <a:pt x="14654" y="12994"/>
                  </a:lnTo>
                  <a:lnTo>
                    <a:pt x="14874" y="12676"/>
                  </a:lnTo>
                  <a:lnTo>
                    <a:pt x="15094" y="12359"/>
                  </a:lnTo>
                  <a:lnTo>
                    <a:pt x="15289" y="12017"/>
                  </a:lnTo>
                  <a:lnTo>
                    <a:pt x="15460" y="11650"/>
                  </a:lnTo>
                  <a:lnTo>
                    <a:pt x="15631" y="11309"/>
                  </a:lnTo>
                  <a:lnTo>
                    <a:pt x="15777" y="10918"/>
                  </a:lnTo>
                  <a:lnTo>
                    <a:pt x="15900" y="10551"/>
                  </a:lnTo>
                  <a:lnTo>
                    <a:pt x="16022" y="10161"/>
                  </a:lnTo>
                  <a:lnTo>
                    <a:pt x="16095" y="9770"/>
                  </a:lnTo>
                  <a:lnTo>
                    <a:pt x="16168" y="9379"/>
                  </a:lnTo>
                  <a:lnTo>
                    <a:pt x="16217" y="8964"/>
                  </a:lnTo>
                  <a:lnTo>
                    <a:pt x="16266" y="8549"/>
                  </a:lnTo>
                  <a:lnTo>
                    <a:pt x="16266" y="8134"/>
                  </a:lnTo>
                  <a:lnTo>
                    <a:pt x="16266" y="7718"/>
                  </a:lnTo>
                  <a:lnTo>
                    <a:pt x="16217" y="7303"/>
                  </a:lnTo>
                  <a:lnTo>
                    <a:pt x="16168" y="6888"/>
                  </a:lnTo>
                  <a:lnTo>
                    <a:pt x="16095" y="6497"/>
                  </a:lnTo>
                  <a:lnTo>
                    <a:pt x="16022" y="6106"/>
                  </a:lnTo>
                  <a:lnTo>
                    <a:pt x="15900" y="5716"/>
                  </a:lnTo>
                  <a:lnTo>
                    <a:pt x="15777" y="5349"/>
                  </a:lnTo>
                  <a:lnTo>
                    <a:pt x="15631" y="4959"/>
                  </a:lnTo>
                  <a:lnTo>
                    <a:pt x="15460" y="4617"/>
                  </a:lnTo>
                  <a:lnTo>
                    <a:pt x="15289" y="4250"/>
                  </a:lnTo>
                  <a:lnTo>
                    <a:pt x="15094" y="3908"/>
                  </a:lnTo>
                  <a:lnTo>
                    <a:pt x="14874" y="3591"/>
                  </a:lnTo>
                  <a:lnTo>
                    <a:pt x="14654" y="3273"/>
                  </a:lnTo>
                  <a:lnTo>
                    <a:pt x="14410" y="2956"/>
                  </a:lnTo>
                  <a:lnTo>
                    <a:pt x="14166" y="2663"/>
                  </a:lnTo>
                  <a:lnTo>
                    <a:pt x="13872" y="2394"/>
                  </a:lnTo>
                  <a:lnTo>
                    <a:pt x="13604" y="2125"/>
                  </a:lnTo>
                  <a:lnTo>
                    <a:pt x="13311" y="1857"/>
                  </a:lnTo>
                  <a:lnTo>
                    <a:pt x="12993" y="1613"/>
                  </a:lnTo>
                  <a:lnTo>
                    <a:pt x="12676" y="1393"/>
                  </a:lnTo>
                  <a:lnTo>
                    <a:pt x="12358" y="1173"/>
                  </a:lnTo>
                  <a:lnTo>
                    <a:pt x="12016" y="978"/>
                  </a:lnTo>
                  <a:lnTo>
                    <a:pt x="11650" y="807"/>
                  </a:lnTo>
                  <a:lnTo>
                    <a:pt x="11308" y="636"/>
                  </a:lnTo>
                  <a:lnTo>
                    <a:pt x="10942" y="489"/>
                  </a:lnTo>
                  <a:lnTo>
                    <a:pt x="10551" y="367"/>
                  </a:lnTo>
                  <a:lnTo>
                    <a:pt x="10160" y="245"/>
                  </a:lnTo>
                  <a:lnTo>
                    <a:pt x="9769" y="172"/>
                  </a:lnTo>
                  <a:lnTo>
                    <a:pt x="9379" y="98"/>
                  </a:lnTo>
                  <a:lnTo>
                    <a:pt x="8963" y="50"/>
                  </a:lnTo>
                  <a:lnTo>
                    <a:pt x="8548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713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6189315" y="3081514"/>
            <a:ext cx="2808312" cy="1799910"/>
          </a:xfrm>
          <a:prstGeom prst="roundRect">
            <a:avLst/>
          </a:prstGeom>
          <a:gradFill>
            <a:gsLst>
              <a:gs pos="0">
                <a:schemeClr val="accent5">
                  <a:lumMod val="75000"/>
                  <a:alpha val="88000"/>
                </a:schemeClr>
              </a:gs>
              <a:gs pos="76000">
                <a:srgbClr val="FFFFC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194808" y="0"/>
            <a:ext cx="7355160" cy="10934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400" dirty="0"/>
              <a:t>Другие </a:t>
            </a:r>
            <a:r>
              <a:rPr lang="ru-RU" sz="2400" b="0" dirty="0"/>
              <a:t>общественно</a:t>
            </a:r>
            <a:r>
              <a:rPr lang="ru-RU" sz="2400" dirty="0"/>
              <a:t> значимые проекты, реализуемые на территории </a:t>
            </a:r>
            <a:br>
              <a:rPr lang="ru-RU" sz="2400" dirty="0"/>
            </a:br>
            <a:r>
              <a:rPr lang="ru-RU" sz="2400" dirty="0"/>
              <a:t>города</a:t>
            </a:r>
            <a:endParaRPr sz="2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-4743" y="1122647"/>
            <a:ext cx="8835837" cy="3851693"/>
            <a:chOff x="-134080" y="1238497"/>
            <a:chExt cx="8835837" cy="385169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50" y="1238497"/>
              <a:ext cx="2592288" cy="1790062"/>
            </a:xfrm>
            <a:prstGeom prst="rect">
              <a:avLst/>
            </a:prstGeom>
          </p:spPr>
        </p:pic>
        <p:grpSp>
          <p:nvGrpSpPr>
            <p:cNvPr id="4" name="Группа 3"/>
            <p:cNvGrpSpPr/>
            <p:nvPr/>
          </p:nvGrpSpPr>
          <p:grpSpPr>
            <a:xfrm>
              <a:off x="-134080" y="3162847"/>
              <a:ext cx="8835837" cy="1927343"/>
              <a:chOff x="-134080" y="3062649"/>
              <a:chExt cx="8835837" cy="1927343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-134080" y="3062650"/>
                <a:ext cx="3374232" cy="1927342"/>
                <a:chOff x="-470032" y="1466602"/>
                <a:chExt cx="6748464" cy="3623988"/>
              </a:xfrm>
            </p:grpSpPr>
            <p:sp>
              <p:nvSpPr>
                <p:cNvPr id="8" name="Скругленный прямоугольник 7"/>
                <p:cNvSpPr/>
                <p:nvPr/>
              </p:nvSpPr>
              <p:spPr>
                <a:xfrm>
                  <a:off x="-346006" y="1466602"/>
                  <a:ext cx="6480580" cy="3574487"/>
                </a:xfrm>
                <a:prstGeom prst="roundRect">
                  <a:avLst/>
                </a:prstGeom>
                <a:gradFill>
                  <a:gsLst>
                    <a:gs pos="0">
                      <a:schemeClr val="accent5">
                        <a:lumMod val="75000"/>
                        <a:alpha val="88000"/>
                      </a:schemeClr>
                    </a:gs>
                    <a:gs pos="76000">
                      <a:srgbClr val="FFFFCC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-470032" y="1531503"/>
                  <a:ext cx="6748464" cy="35590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Строительство </a:t>
                  </a:r>
                  <a:r>
                    <a:rPr lang="ru-RU" sz="11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воспитательно</a:t>
                  </a:r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-образовательного комплекса, включающий в себя среднюю образовательную школу  на 2100 мест и детский сад на 350 мест</a:t>
                  </a:r>
                </a:p>
                <a:p>
                  <a:pPr algn="ctr"/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 </a:t>
                  </a:r>
                  <a:r>
                    <a:rPr lang="ru-RU" sz="11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мкр</a:t>
                  </a:r>
                  <a:r>
                    <a:rPr lang="ru-RU" sz="1100" b="1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. Опытное поле, вл. 10/2</a:t>
                  </a:r>
                </a:p>
                <a:p>
                  <a:pPr algn="ctr"/>
                  <a:r>
                    <a:rPr lang="ru-RU" sz="1100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2023 -2025 годы – 2 230 млн. руб.</a:t>
                  </a:r>
                </a:p>
                <a:p>
                  <a:pPr algn="ctr"/>
                  <a:r>
                    <a:rPr lang="ru-RU" sz="1100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Окончание работ– 2025 год</a:t>
                  </a:r>
                </a:p>
                <a:p>
                  <a:pPr algn="ctr"/>
                  <a:r>
                    <a:rPr lang="ru-RU" sz="800" dirty="0">
                      <a:solidFill>
                        <a:schemeClr val="accent5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Результат: создание дополнительных мест для детей школьного и дошкольного возрастов (в том числе для детей ясельного возраста от 1,5 до 3 лет). Обеспечение местами и создание современных условий обучения для детей школьного и дошкольного возрастов, проживающих в микрорайонах Опытное поле, Ковровый и Белая дача.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006874" y="3062649"/>
                <a:ext cx="2694883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Строительство средней образовательной школы на 2000 мест</a:t>
                </a:r>
              </a:p>
              <a:p>
                <a:pPr algn="ctr"/>
                <a:r>
                  <a:rPr lang="ru-RU" sz="1100" b="1" dirty="0" err="1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мкр</a:t>
                </a:r>
                <a:r>
                  <a:rPr lang="ru-RU" sz="1100" b="1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. Парковый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2023-2025 годы – 2 688,7 млн. руб.</a:t>
                </a:r>
              </a:p>
              <a:p>
                <a:pPr algn="ctr"/>
                <a:r>
                  <a:rPr lang="ru-RU" sz="11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Окончание работ– 2025 год</a:t>
                </a:r>
              </a:p>
              <a:p>
                <a:pPr algn="ctr"/>
                <a:r>
                  <a:rPr lang="ru-RU" sz="800" dirty="0">
                    <a:solidFill>
                      <a:schemeClr val="accent5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Результат: 100 % обеспечения местами общеобразовательной организации детей, проживающих в микрорайоне - новостройке Парковый. создание дополнительных мест, соответствующих современным стандартам образования, для детей городского округа Котельники Московской области</a:t>
                </a:r>
              </a:p>
            </p:txBody>
          </p:sp>
        </p:grp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0" y="1106492"/>
            <a:ext cx="3168352" cy="1914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122647"/>
            <a:ext cx="2597274" cy="19311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692" y="3095412"/>
            <a:ext cx="2715166" cy="17984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6168" y="3149653"/>
            <a:ext cx="21933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Строительство детского сада на 350 мест</a:t>
            </a:r>
          </a:p>
          <a:p>
            <a:pPr algn="ctr"/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мкр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 Парковый</a:t>
            </a: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2023-2025 годы -221,2 млн. </a:t>
            </a:r>
            <a:r>
              <a:rPr lang="ru-RU" sz="11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руб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11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Окончание работ – 2025 год</a:t>
            </a:r>
          </a:p>
          <a:p>
            <a:pPr algn="ctr"/>
            <a:r>
              <a:rPr lang="ru-RU" sz="8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Результат: предоставление  дополнительных мест для детей дошкольного возраста, проживающих в </a:t>
            </a:r>
            <a:r>
              <a:rPr lang="ru-RU" sz="800" dirty="0" err="1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мкр</a:t>
            </a:r>
            <a:r>
              <a:rPr lang="ru-RU" sz="8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</a:rPr>
              <a:t>. Парковый, 100 % обеспечение детей местами в дошкольных учреждениях.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050" y="1105158"/>
            <a:ext cx="2686476" cy="191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0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 txBox="1">
            <a:spLocks noGrp="1"/>
          </p:cNvSpPr>
          <p:nvPr>
            <p:ph type="title"/>
          </p:nvPr>
        </p:nvSpPr>
        <p:spPr>
          <a:xfrm>
            <a:off x="253432" y="339502"/>
            <a:ext cx="7355160" cy="80542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sz="2800" dirty="0"/>
              <a:t>Контактная информация</a:t>
            </a:r>
            <a:endParaRPr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51520" y="2211710"/>
            <a:ext cx="8712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Администрация городского округа Котельники Московской области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140055, Московская область, г.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Котельники, ул. Дзержинское шоссе, д.5/4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8-495-554-45-08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8-495-559-31-11 (факс)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u="sng" dirty="0">
                <a:solidFill>
                  <a:schemeClr val="accent5">
                    <a:lumMod val="50000"/>
                  </a:schemeClr>
                </a:solidFill>
              </a:rPr>
              <a:t>Управление финансов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8-495-559-97-55, 8-495-553-70-77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e-mail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fko.kotel@yandex.ru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График работы финансового органа: 9:00 - 18:00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-пт.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Часы приема: 15:00 – 18:00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пн-пт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29125"/>
            <a:ext cx="1477088" cy="1872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32" y="3494880"/>
            <a:ext cx="1077082" cy="648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9600" y="3665229"/>
            <a:ext cx="2016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vk.com/club168993124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323528" y="61689"/>
            <a:ext cx="7571184" cy="1419722"/>
          </a:xfrm>
        </p:spPr>
        <p:txBody>
          <a:bodyPr/>
          <a:lstStyle/>
          <a:p>
            <a:r>
              <a:rPr lang="ru-RU" dirty="0"/>
              <a:t>Основные параметры бюджета </a:t>
            </a:r>
            <a:r>
              <a:rPr lang="ru-RU" sz="2800" dirty="0" err="1"/>
              <a:t>млн.руб</a:t>
            </a:r>
            <a:endParaRPr lang="ru-RU" sz="2800" dirty="0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>
            <a:off x="323528" y="771550"/>
            <a:ext cx="6624736" cy="102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ятиугольник 8"/>
          <p:cNvSpPr/>
          <p:nvPr/>
        </p:nvSpPr>
        <p:spPr>
          <a:xfrm>
            <a:off x="334001" y="213970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ДОХОДЫ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34001" y="2894370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РАСХОДЫ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6281732" y="213970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5626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Шестиугольник 16"/>
          <p:cNvSpPr/>
          <p:nvPr/>
        </p:nvSpPr>
        <p:spPr>
          <a:xfrm>
            <a:off x="6281732" y="290217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5626</a:t>
            </a:r>
          </a:p>
        </p:txBody>
      </p:sp>
      <p:sp>
        <p:nvSpPr>
          <p:cNvPr id="19" name="Шестиугольник 18"/>
          <p:cNvSpPr/>
          <p:nvPr/>
        </p:nvSpPr>
        <p:spPr>
          <a:xfrm>
            <a:off x="7640654" y="2139702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4015</a:t>
            </a:r>
          </a:p>
        </p:txBody>
      </p:sp>
      <p:sp>
        <p:nvSpPr>
          <p:cNvPr id="20" name="Шестиугольник 19"/>
          <p:cNvSpPr/>
          <p:nvPr/>
        </p:nvSpPr>
        <p:spPr>
          <a:xfrm>
            <a:off x="7640653" y="2890239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3992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4922810" y="213970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4014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4922810" y="290217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4143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74819" y="162675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7660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16583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2024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2200037" y="213981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2051</a:t>
            </a:r>
          </a:p>
        </p:txBody>
      </p:sp>
      <p:sp>
        <p:nvSpPr>
          <p:cNvPr id="26" name="Шестиугольник 25"/>
          <p:cNvSpPr/>
          <p:nvPr/>
        </p:nvSpPr>
        <p:spPr>
          <a:xfrm>
            <a:off x="2211119" y="2894370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1943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334001" y="3649036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ДЕФИЦИТ</a:t>
            </a:r>
          </a:p>
        </p:txBody>
      </p:sp>
      <p:sp>
        <p:nvSpPr>
          <p:cNvPr id="18" name="Шестиугольник 17"/>
          <p:cNvSpPr/>
          <p:nvPr/>
        </p:nvSpPr>
        <p:spPr>
          <a:xfrm>
            <a:off x="6281732" y="3649035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123</a:t>
            </a:r>
          </a:p>
        </p:txBody>
      </p:sp>
      <p:sp>
        <p:nvSpPr>
          <p:cNvPr id="21" name="Шестиугольник 20"/>
          <p:cNvSpPr/>
          <p:nvPr/>
        </p:nvSpPr>
        <p:spPr>
          <a:xfrm>
            <a:off x="7668344" y="3649034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57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4922810" y="3649035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128</a:t>
            </a:r>
          </a:p>
        </p:txBody>
      </p:sp>
      <p:sp>
        <p:nvSpPr>
          <p:cNvPr id="27" name="Шестиугольник 26"/>
          <p:cNvSpPr/>
          <p:nvPr/>
        </p:nvSpPr>
        <p:spPr>
          <a:xfrm>
            <a:off x="2200037" y="3649149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108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334001" y="4395693"/>
            <a:ext cx="1747831" cy="580513"/>
          </a:xfrm>
          <a:prstGeom prst="homePlat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Муниципальный долг</a:t>
            </a:r>
          </a:p>
        </p:txBody>
      </p:sp>
      <p:sp>
        <p:nvSpPr>
          <p:cNvPr id="31" name="Шестиугольник 30"/>
          <p:cNvSpPr/>
          <p:nvPr/>
        </p:nvSpPr>
        <p:spPr>
          <a:xfrm>
            <a:off x="6281732" y="4395692"/>
            <a:ext cx="1223481" cy="580513"/>
          </a:xfrm>
          <a:prstGeom prst="hexagon">
            <a:avLst/>
          </a:prstGeom>
          <a:solidFill>
            <a:srgbClr val="81CBC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128</a:t>
            </a:r>
          </a:p>
        </p:txBody>
      </p:sp>
      <p:sp>
        <p:nvSpPr>
          <p:cNvPr id="32" name="Шестиугольник 31"/>
          <p:cNvSpPr/>
          <p:nvPr/>
        </p:nvSpPr>
        <p:spPr>
          <a:xfrm>
            <a:off x="7640654" y="4386287"/>
            <a:ext cx="1223481" cy="580513"/>
          </a:xfrm>
          <a:prstGeom prst="hexagon">
            <a:avLst/>
          </a:pr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252</a:t>
            </a:r>
          </a:p>
        </p:txBody>
      </p:sp>
      <p:sp>
        <p:nvSpPr>
          <p:cNvPr id="33" name="Шестиугольник 32"/>
          <p:cNvSpPr/>
          <p:nvPr/>
        </p:nvSpPr>
        <p:spPr>
          <a:xfrm>
            <a:off x="4922810" y="4395692"/>
            <a:ext cx="1223481" cy="580513"/>
          </a:xfrm>
          <a:prstGeom prst="hexagon">
            <a:avLst/>
          </a:prstGeom>
          <a:solidFill>
            <a:srgbClr val="D6EFE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128</a:t>
            </a:r>
          </a:p>
        </p:txBody>
      </p:sp>
      <p:sp>
        <p:nvSpPr>
          <p:cNvPr id="34" name="Шестиугольник 33"/>
          <p:cNvSpPr/>
          <p:nvPr/>
        </p:nvSpPr>
        <p:spPr>
          <a:xfrm>
            <a:off x="2200037" y="4395806"/>
            <a:ext cx="1223481" cy="580513"/>
          </a:xfrm>
          <a:prstGeom prst="hexagon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15434" y="1617239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2025</a:t>
            </a:r>
          </a:p>
        </p:txBody>
      </p:sp>
      <p:sp>
        <p:nvSpPr>
          <p:cNvPr id="28" name="Шестиугольник 27"/>
          <p:cNvSpPr/>
          <p:nvPr/>
        </p:nvSpPr>
        <p:spPr>
          <a:xfrm>
            <a:off x="3563888" y="213970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2351</a:t>
            </a:r>
          </a:p>
        </p:txBody>
      </p:sp>
      <p:sp>
        <p:nvSpPr>
          <p:cNvPr id="35" name="Шестиугольник 34"/>
          <p:cNvSpPr/>
          <p:nvPr/>
        </p:nvSpPr>
        <p:spPr>
          <a:xfrm>
            <a:off x="3563888" y="290217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2525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98738" y="1617240"/>
            <a:ext cx="87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2022</a:t>
            </a:r>
          </a:p>
        </p:txBody>
      </p:sp>
      <p:sp>
        <p:nvSpPr>
          <p:cNvPr id="37" name="Шестиугольник 36"/>
          <p:cNvSpPr/>
          <p:nvPr/>
        </p:nvSpPr>
        <p:spPr>
          <a:xfrm>
            <a:off x="3563888" y="3649035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174</a:t>
            </a:r>
          </a:p>
        </p:txBody>
      </p:sp>
      <p:sp>
        <p:nvSpPr>
          <p:cNvPr id="38" name="Шестиугольник 37"/>
          <p:cNvSpPr/>
          <p:nvPr/>
        </p:nvSpPr>
        <p:spPr>
          <a:xfrm>
            <a:off x="3563888" y="4395692"/>
            <a:ext cx="1223481" cy="580513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0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14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8421"/>
            <a:ext cx="684076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2023 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22214977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1172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51470"/>
            <a:ext cx="8280920" cy="3600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Структура доходов бюджета </a:t>
            </a:r>
            <a:r>
              <a:rPr lang="ru-RU" sz="2000" dirty="0" err="1"/>
              <a:t>тыс.руб</a:t>
            </a:r>
            <a:r>
              <a:rPr lang="ru-RU" sz="2000" dirty="0"/>
              <a:t>.</a:t>
            </a:r>
            <a:endParaRPr sz="20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557C9E9-1DD3-4C07-9792-EF2AC798D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36974"/>
              </p:ext>
            </p:extLst>
          </p:nvPr>
        </p:nvGraphicFramePr>
        <p:xfrm>
          <a:off x="395536" y="483518"/>
          <a:ext cx="8424933" cy="443555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33788">
                  <a:extLst>
                    <a:ext uri="{9D8B030D-6E8A-4147-A177-3AD203B41FA5}">
                      <a16:colId xmlns:a16="http://schemas.microsoft.com/office/drawing/2014/main" val="3987216672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3498059931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2740320965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1809382311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3697215285"/>
                    </a:ext>
                  </a:extLst>
                </a:gridCol>
                <a:gridCol w="1198229">
                  <a:extLst>
                    <a:ext uri="{9D8B030D-6E8A-4147-A177-3AD203B41FA5}">
                      <a16:colId xmlns:a16="http://schemas.microsoft.com/office/drawing/2014/main" val="2468371097"/>
                    </a:ext>
                  </a:extLst>
                </a:gridCol>
              </a:tblGrid>
              <a:tr h="2880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Наименование доходов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Отчетный 2021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Ожидаемое исполнение 2022 года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>
                          <a:effectLst/>
                        </a:rPr>
                        <a:t>Плановый период</a:t>
                      </a:r>
                      <a:endParaRPr lang="ru-RU" sz="800" b="1" i="0" u="none" strike="noStrike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226988"/>
                  </a:ext>
                </a:extLst>
              </a:tr>
              <a:tr h="155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2023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2024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</a:rPr>
                        <a:t>2025 год</a:t>
                      </a:r>
                      <a:endParaRPr lang="ru-RU" sz="8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27603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Налог на доходы физических лиц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364 219,00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402 226,00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412 314,00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429 384,00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435 825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30595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Акцизы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1 600,00   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1 555,00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1 802,00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1 850,00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1 871,00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972924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Налоги на  совокупный доход 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246 611,00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310 332,00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350 646,00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365 777,00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371 064,00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438058"/>
                  </a:ext>
                </a:extLst>
              </a:tr>
              <a:tr h="2954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Налог, взимаемый в связи с применением упрощенной системы налогообложения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225 499,00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299 700,00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339 474,00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354 052,00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359 114,00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92807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Единый налог на вмененный доход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11 000,00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40462"/>
                  </a:ext>
                </a:extLst>
              </a:tr>
              <a:tr h="2954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Налог, взимаемый в связи с применением патентной системы налогообложения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10 112,00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10 632,00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11 172,00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11 725,00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11 950,00</a:t>
                      </a:r>
                    </a:p>
                  </a:txBody>
                  <a:tcPr marL="4285" marR="4285" marT="428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39304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Налоги на имущество 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334 610,00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331 662,00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381 216,00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398 326,00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403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188,00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247293"/>
                  </a:ext>
                </a:extLst>
              </a:tr>
              <a:tr h="1814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Налог на имущество физических лиц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39 060,00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40 240,00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71 814,00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75 405,00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76 913,00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655859470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Земельный налог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295 550,00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291 422,00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309 402,00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322 921,00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326 275,00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224735213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Государственная пошлина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2 616,00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5 276,00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471,00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5 700,00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5 789,00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057034"/>
                  </a:ext>
                </a:extLst>
              </a:tr>
              <a:tr h="2954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Доходы от использования имущества, находящегося в муниципальной собственности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162 879,00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142 320,00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139 863,00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141 768,00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141 992,00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844454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Арендная плата за землю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148 200,00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132 820,00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132 750,00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134 550,00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134 702,00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910725848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Аренда имущества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4 576,00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1 986,00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1 990,00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2 020,00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987555031"/>
                  </a:ext>
                </a:extLst>
              </a:tr>
              <a:tr h="11630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Прочие доходы от использования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10 103,00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7 500,00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4 953,00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5 053,00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5 093,00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721593559"/>
                  </a:ext>
                </a:extLst>
              </a:tr>
              <a:tr h="1969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Доходы от продажи земли и имущества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2 200,00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2 800,00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000,00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22543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Доходы от оказания платных услуг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184,00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201,00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211,00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220,00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230,00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24767"/>
                  </a:ext>
                </a:extLst>
              </a:tr>
              <a:tr h="17402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Платежи при пользовании природными ресурсами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100,00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270,00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177,00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185,00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081933"/>
                  </a:ext>
                </a:extLst>
              </a:tr>
              <a:tr h="1210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Штрафы, санкции, возмещение ущерба 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1 530,00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3 481,00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3 666,00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3 700,00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3 720,00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435541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Прочие неналоговые доходы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4 890,00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9 509,00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5 384,00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5 415,00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5 546,00</a:t>
                      </a:r>
                    </a:p>
                  </a:txBody>
                  <a:tcPr marL="4285" marR="4285" marT="428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11794"/>
                  </a:ext>
                </a:extLst>
              </a:tr>
              <a:tr h="808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Итого собственных доходов</a:t>
                      </a:r>
                      <a:endParaRPr lang="ru-RU" sz="8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1 040 040,00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217 432,00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1 302 750,00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1 354 320,00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1 371 410,00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018379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Безвозмездные поступления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787 128,74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1 133 689,92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2 711 842,49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4 271 681,57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2 643 866,22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13037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Субсидии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265 247,18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547 853,41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RU" sz="800" b="0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118 931,13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3 673 191,03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2 031 394,06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2137861282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Субвенции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524 193,00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583 834,37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592 911,36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598 490,54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612 472,16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3337226135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   Возврат</a:t>
                      </a:r>
                      <a:endParaRPr lang="ru-RU" sz="8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-2 311,44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-1419,66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0,00</a:t>
                      </a:r>
                    </a:p>
                  </a:txBody>
                  <a:tcPr marL="4285" marR="4285" marT="4285" marB="0" anchor="ctr"/>
                </a:tc>
                <a:extLst>
                  <a:ext uri="{0D108BD9-81ED-4DB2-BD59-A6C34878D82A}">
                    <a16:rowId xmlns:a16="http://schemas.microsoft.com/office/drawing/2014/main" val="451699608"/>
                  </a:ext>
                </a:extLst>
              </a:tr>
              <a:tr h="1312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 ИТОГО   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1 701 538,40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2 351 121,92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4 014 592,49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5 626 001,57</a:t>
                      </a: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ru-RU" sz="8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015 276,22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285" marR="4285" marT="428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688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6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395536" y="123478"/>
            <a:ext cx="8280920" cy="120369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Основные источники собственных </a:t>
            </a:r>
            <a:br>
              <a:rPr lang="ru-RU" sz="2800" dirty="0"/>
            </a:br>
            <a:r>
              <a:rPr lang="ru-RU" sz="2800" dirty="0"/>
              <a:t>доходов бюджета 2023</a:t>
            </a:r>
            <a:endParaRPr sz="2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5516614"/>
              </p:ext>
            </p:extLst>
          </p:nvPr>
        </p:nvGraphicFramePr>
        <p:xfrm>
          <a:off x="179512" y="915566"/>
          <a:ext cx="8784976" cy="406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5652120" y="2067694"/>
            <a:ext cx="2016224" cy="201622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724128" y="28449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Roboto Slab" panose="020B0604020202020204" charset="0"/>
              </a:rPr>
              <a:t>1 302,7</a:t>
            </a:r>
          </a:p>
        </p:txBody>
      </p:sp>
    </p:spTree>
    <p:extLst>
      <p:ext uri="{BB962C8B-B14F-4D97-AF65-F5344CB8AC3E}">
        <p14:creationId xmlns:p14="http://schemas.microsoft.com/office/powerpoint/2010/main" val="2378376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 txBox="1">
            <a:spLocks noGrp="1"/>
          </p:cNvSpPr>
          <p:nvPr>
            <p:ph type="title"/>
          </p:nvPr>
        </p:nvSpPr>
        <p:spPr>
          <a:xfrm>
            <a:off x="107504" y="123478"/>
            <a:ext cx="8280920" cy="144016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/>
              <a:t>Удельный об</a:t>
            </a:r>
            <a:r>
              <a:rPr lang="ru-RU" sz="3000" dirty="0"/>
              <a:t>ъ</a:t>
            </a:r>
            <a:r>
              <a:rPr lang="ru-RU" sz="2600" dirty="0"/>
              <a:t>ем налоговых и неналоговых доходов бюджета на душу населения</a:t>
            </a:r>
            <a:br>
              <a:rPr lang="ru-RU" sz="2800" dirty="0"/>
            </a:br>
            <a:r>
              <a:rPr lang="ru-RU" sz="2800" dirty="0"/>
              <a:t>2023 </a:t>
            </a:r>
            <a:br>
              <a:rPr lang="ru-RU" sz="2800" dirty="0"/>
            </a:br>
            <a:r>
              <a:rPr lang="ru-RU" sz="2000" dirty="0" err="1"/>
              <a:t>тыс.руб</a:t>
            </a:r>
            <a:r>
              <a:rPr lang="ru-RU" sz="2000" dirty="0"/>
              <a:t>.</a:t>
            </a:r>
            <a:endParaRPr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59721"/>
              </p:ext>
            </p:extLst>
          </p:nvPr>
        </p:nvGraphicFramePr>
        <p:xfrm>
          <a:off x="3131840" y="1851670"/>
          <a:ext cx="5688632" cy="295232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422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Муниципальное образование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Численность населения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(тыс. чел)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Сумма налоговых и неналоговых </a:t>
                      </a: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Доходов (тыс. руб.)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В расчете на 1 жителя</a:t>
                      </a:r>
                    </a:p>
                  </a:txBody>
                  <a:tcP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Котельники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63,72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1 302,75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20,44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Люберцы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224,19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327</a:t>
                      </a:r>
                      <a:r>
                        <a:rPr lang="ru-RU" sz="14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 105 ,0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ndara" panose="020E05020303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20,3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Лыткарино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65,21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1 154,91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17,71</a:t>
                      </a:r>
                    </a:p>
                  </a:txBody>
                  <a:tcPr anchor="ctr">
                    <a:solidFill>
                      <a:srgbClr val="81CBC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Дзержинский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57,9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1 242,42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ndara" panose="020E0502030303020204" pitchFamily="34" charset="0"/>
                        </a:rPr>
                        <a:t>21,45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2" y="2139702"/>
            <a:ext cx="264116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acmorris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4514</TotalTime>
  <Words>4516</Words>
  <Application>Microsoft Office PowerPoint</Application>
  <PresentationFormat>Экран (16:9)</PresentationFormat>
  <Paragraphs>1051</Paragraphs>
  <Slides>47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Roboto Slab</vt:lpstr>
      <vt:lpstr>Arial</vt:lpstr>
      <vt:lpstr>Calibri</vt:lpstr>
      <vt:lpstr>Aharoni</vt:lpstr>
      <vt:lpstr>Candara</vt:lpstr>
      <vt:lpstr>Times New Roman</vt:lpstr>
      <vt:lpstr>Arial Black</vt:lpstr>
      <vt:lpstr>Chivo</vt:lpstr>
      <vt:lpstr>Macmorris template</vt:lpstr>
      <vt:lpstr>Worksheet</vt:lpstr>
      <vt:lpstr>Лист Microsoft Excel 97–2003</vt:lpstr>
      <vt:lpstr>Лист Microsoft Excel</vt:lpstr>
      <vt:lpstr>Бюджет 2023 и плановый период 2024 - 2025</vt:lpstr>
      <vt:lpstr>Основные понятия</vt:lpstr>
      <vt:lpstr>Основные показатели социально-экономического развития</vt:lpstr>
      <vt:lpstr>Основные задачи и приоритеты бюджетной политики</vt:lpstr>
      <vt:lpstr>Основные параметры бюджета млн.руб</vt:lpstr>
      <vt:lpstr>Структура доходов бюджета 2023 </vt:lpstr>
      <vt:lpstr>Структура доходов бюджета тыс.руб.</vt:lpstr>
      <vt:lpstr>Основные источники собственных  доходов бюджета 2023</vt:lpstr>
      <vt:lpstr>Удельный объем налоговых и неналоговых доходов бюджета на душу населения 2023  тыс.руб.</vt:lpstr>
      <vt:lpstr>Перечень налоговых льгот (установленных НПА муниципального образования, дополнительно к льготам, установленным ст.395 и ст.407 НК РФ) </vt:lpstr>
      <vt:lpstr>Налоговые ставки земельного налога (от кадастровой стоимости земельных участков) </vt:lpstr>
      <vt:lpstr>Налоговые ставки налога на имущество физических лиц  (от кадастровой стоимости имущества) </vt:lpstr>
      <vt:lpstr>Предоставление налоговых льгот физическим лицам на территории городского округа Котельники Московской области  (выпадающие доходы) тыс. руб. </vt:lpstr>
      <vt:lpstr>Структура расходов бюджета</vt:lpstr>
      <vt:lpstr>Расходы бюджета в разрезе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Планируемые результаты реализации муниципальных программ</vt:lpstr>
      <vt:lpstr>Презентация PowerPoint</vt:lpstr>
      <vt:lpstr>Федеральные проекты реализуемые на территории города  Котельники</vt:lpstr>
      <vt:lpstr>Другие общественно значимые проекты, реализуемые на территории  города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2022 и плановый период 2023 - 2024</dc:title>
  <dc:creator>Лидовская Ю.С.</dc:creator>
  <cp:lastModifiedBy>Лидовская Ю.С.</cp:lastModifiedBy>
  <cp:revision>45</cp:revision>
  <cp:lastPrinted>2022-11-22T12:09:04Z</cp:lastPrinted>
  <dcterms:modified xsi:type="dcterms:W3CDTF">2022-12-01T07:13:01Z</dcterms:modified>
</cp:coreProperties>
</file>